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7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5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image" Target="../media/image1.emf"/><Relationship Id="rId2"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emf"/><Relationship Id="rId2" Type="http://schemas.openxmlformats.org/officeDocument/2006/relationships/image" Target="../media/image5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emf"/><Relationship Id="rId2" Type="http://schemas.openxmlformats.org/officeDocument/2006/relationships/image" Target="../media/image52.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5" Type="http://schemas.openxmlformats.org/officeDocument/2006/relationships/image" Target="../media/image57.emf"/><Relationship Id="rId6" Type="http://schemas.openxmlformats.org/officeDocument/2006/relationships/image" Target="../media/image58.emf"/><Relationship Id="rId7" Type="http://schemas.openxmlformats.org/officeDocument/2006/relationships/image" Target="../media/image59.emf"/><Relationship Id="rId8" Type="http://schemas.openxmlformats.org/officeDocument/2006/relationships/image" Target="../media/image60.emf"/><Relationship Id="rId1" Type="http://schemas.openxmlformats.org/officeDocument/2006/relationships/image" Target="../media/image53.emf"/><Relationship Id="rId2" Type="http://schemas.openxmlformats.org/officeDocument/2006/relationships/image" Target="../media/image54.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4.emf"/><Relationship Id="rId4" Type="http://schemas.openxmlformats.org/officeDocument/2006/relationships/image" Target="../media/image65.emf"/><Relationship Id="rId5" Type="http://schemas.openxmlformats.org/officeDocument/2006/relationships/image" Target="../media/image66.emf"/><Relationship Id="rId1" Type="http://schemas.openxmlformats.org/officeDocument/2006/relationships/image" Target="../media/image62.emf"/><Relationship Id="rId2" Type="http://schemas.openxmlformats.org/officeDocument/2006/relationships/image" Target="../media/image63.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9.emf"/><Relationship Id="rId4" Type="http://schemas.openxmlformats.org/officeDocument/2006/relationships/image" Target="../media/image70.emf"/><Relationship Id="rId5" Type="http://schemas.openxmlformats.org/officeDocument/2006/relationships/image" Target="../media/image71.emf"/><Relationship Id="rId6" Type="http://schemas.openxmlformats.org/officeDocument/2006/relationships/image" Target="../media/image72.emf"/><Relationship Id="rId7" Type="http://schemas.openxmlformats.org/officeDocument/2006/relationships/image" Target="../media/image73.emf"/><Relationship Id="rId1" Type="http://schemas.openxmlformats.org/officeDocument/2006/relationships/image" Target="../media/image67.emf"/><Relationship Id="rId2" Type="http://schemas.openxmlformats.org/officeDocument/2006/relationships/image" Target="../media/image68.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6.emf"/><Relationship Id="rId4" Type="http://schemas.openxmlformats.org/officeDocument/2006/relationships/image" Target="../media/image77.emf"/><Relationship Id="rId5" Type="http://schemas.openxmlformats.org/officeDocument/2006/relationships/image" Target="../media/image78.emf"/><Relationship Id="rId1" Type="http://schemas.openxmlformats.org/officeDocument/2006/relationships/image" Target="../media/image74.emf"/><Relationship Id="rId2" Type="http://schemas.openxmlformats.org/officeDocument/2006/relationships/image" Target="../media/image75.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1.emf"/><Relationship Id="rId4" Type="http://schemas.openxmlformats.org/officeDocument/2006/relationships/image" Target="../media/image82.emf"/><Relationship Id="rId1" Type="http://schemas.openxmlformats.org/officeDocument/2006/relationships/image" Target="../media/image79.emf"/><Relationship Id="rId2" Type="http://schemas.openxmlformats.org/officeDocument/2006/relationships/image" Target="../media/image8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4.emf"/><Relationship Id="rId4" Type="http://schemas.openxmlformats.org/officeDocument/2006/relationships/image" Target="../media/image95.emf"/><Relationship Id="rId5" Type="http://schemas.openxmlformats.org/officeDocument/2006/relationships/image" Target="../media/image96.emf"/><Relationship Id="rId6" Type="http://schemas.openxmlformats.org/officeDocument/2006/relationships/image" Target="../media/image97.emf"/><Relationship Id="rId1" Type="http://schemas.openxmlformats.org/officeDocument/2006/relationships/image" Target="../media/image92.emf"/><Relationship Id="rId2" Type="http://schemas.openxmlformats.org/officeDocument/2006/relationships/image" Target="../media/image9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1" Type="http://schemas.openxmlformats.org/officeDocument/2006/relationships/image" Target="../media/image6.emf"/><Relationship Id="rId2"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 Id="rId3"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1" Type="http://schemas.openxmlformats.org/officeDocument/2006/relationships/image" Target="../media/image18.emf"/><Relationship Id="rId2"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1" Type="http://schemas.openxmlformats.org/officeDocument/2006/relationships/image" Target="../media/image23.emf"/><Relationship Id="rId2"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5" Type="http://schemas.openxmlformats.org/officeDocument/2006/relationships/image" Target="../media/image32.emf"/><Relationship Id="rId6" Type="http://schemas.openxmlformats.org/officeDocument/2006/relationships/image" Target="../media/image33.emf"/><Relationship Id="rId7" Type="http://schemas.openxmlformats.org/officeDocument/2006/relationships/image" Target="../media/image34.emf"/><Relationship Id="rId1" Type="http://schemas.openxmlformats.org/officeDocument/2006/relationships/image" Target="../media/image28.emf"/><Relationship Id="rId2"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5" Type="http://schemas.openxmlformats.org/officeDocument/2006/relationships/image" Target="../media/image39.emf"/><Relationship Id="rId1" Type="http://schemas.openxmlformats.org/officeDocument/2006/relationships/image" Target="../media/image35.emf"/><Relationship Id="rId2"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emf"/><Relationship Id="rId5" Type="http://schemas.openxmlformats.org/officeDocument/2006/relationships/image" Target="../media/image44.emf"/><Relationship Id="rId6" Type="http://schemas.openxmlformats.org/officeDocument/2006/relationships/image" Target="../media/image45.emf"/><Relationship Id="rId7" Type="http://schemas.openxmlformats.org/officeDocument/2006/relationships/image" Target="../media/image46.emf"/><Relationship Id="rId1" Type="http://schemas.openxmlformats.org/officeDocument/2006/relationships/image" Target="../media/image40.emf"/><Relationship Id="rId2" Type="http://schemas.openxmlformats.org/officeDocument/2006/relationships/image" Target="../media/image4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emf"/><Relationship Id="rId2"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9168C6-06F2-4E4A-96BC-DFACB2AE818B}" type="datetimeFigureOut">
              <a:rPr lang="en-US" smtClean="0"/>
              <a:pPr/>
              <a:t>1/21/14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53DB-1253-2A4E-9221-B2C54028F0D6}" type="slidenum">
              <a:rPr lang="en-US" smtClean="0"/>
              <a:pPr/>
              <a:t>‹#›</a:t>
            </a:fld>
            <a:endParaRPr lang="en-US"/>
          </a:p>
        </p:txBody>
      </p:sp>
    </p:spTree>
    <p:extLst>
      <p:ext uri="{BB962C8B-B14F-4D97-AF65-F5344CB8AC3E}">
        <p14:creationId xmlns:p14="http://schemas.microsoft.com/office/powerpoint/2010/main" val="39092729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ED6735-FB99-194F-8AA0-1F566E95FDBB}" type="slidenum">
              <a:rPr lang="en-US" smtClean="0">
                <a:solidFill>
                  <a:prstClr val="black"/>
                </a:solidFill>
              </a:rPr>
              <a:p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9C099-9ACC-9F41-8890-C6C65F966529}" type="datetime1">
              <a:rPr lang="en-US" smtClean="0">
                <a:solidFill>
                  <a:prstClr val="white">
                    <a:tint val="75000"/>
                  </a:prstClr>
                </a:solidFill>
              </a:rPr>
              <a:pPr/>
              <a:t>1/21/14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Epidemioogical Model for Clostridium Difficile Transmission in Healthcare Settings</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CCC88C96-81E6-D643-9017-EAF07C88A988}"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DB6A7-4691-3C4A-A823-D1BFBC0639B6}" type="datetime1">
              <a:rPr lang="en-US" smtClean="0">
                <a:solidFill>
                  <a:prstClr val="white">
                    <a:tint val="75000"/>
                  </a:prstClr>
                </a:solidFill>
              </a:rPr>
              <a:pPr/>
              <a:t>1/21/14</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white">
                    <a:tint val="75000"/>
                  </a:prstClr>
                </a:solidFill>
              </a:rPr>
              <a:t>Epidemioogical Model for Clostridium Difficile Transmission in Healthcare Settings</a:t>
            </a:r>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88C96-81E6-D643-9017-EAF07C88A988}" type="slidenum">
              <a:rPr lang="en-US" smtClean="0">
                <a:solidFill>
                  <a:prstClr val="white">
                    <a:tint val="75000"/>
                  </a:prstClr>
                </a:solidFill>
              </a:rPr>
              <a:pPr/>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61"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35.bin"/><Relationship Id="rId12" Type="http://schemas.openxmlformats.org/officeDocument/2006/relationships/image" Target="../media/image39.emf"/><Relationship Id="rId1" Type="http://schemas.openxmlformats.org/officeDocument/2006/relationships/vmlDrawing" Target="../drawings/vmlDrawing7.vml"/><Relationship Id="rId2" Type="http://schemas.openxmlformats.org/officeDocument/2006/relationships/slideLayout" Target="../slideLayouts/slideLayout1.xml"/><Relationship Id="rId3" Type="http://schemas.openxmlformats.org/officeDocument/2006/relationships/oleObject" Target="../embeddings/oleObject31.bin"/><Relationship Id="rId4" Type="http://schemas.openxmlformats.org/officeDocument/2006/relationships/image" Target="../media/image35.emf"/><Relationship Id="rId5" Type="http://schemas.openxmlformats.org/officeDocument/2006/relationships/oleObject" Target="../embeddings/oleObject32.bin"/><Relationship Id="rId6" Type="http://schemas.openxmlformats.org/officeDocument/2006/relationships/image" Target="../media/image36.emf"/><Relationship Id="rId7" Type="http://schemas.openxmlformats.org/officeDocument/2006/relationships/oleObject" Target="../embeddings/oleObject33.bin"/><Relationship Id="rId8" Type="http://schemas.openxmlformats.org/officeDocument/2006/relationships/image" Target="../media/image37.emf"/><Relationship Id="rId9" Type="http://schemas.openxmlformats.org/officeDocument/2006/relationships/oleObject" Target="../embeddings/oleObject34.bin"/><Relationship Id="rId10" Type="http://schemas.openxmlformats.org/officeDocument/2006/relationships/image" Target="../media/image3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40.bin"/><Relationship Id="rId12" Type="http://schemas.openxmlformats.org/officeDocument/2006/relationships/image" Target="../media/image44.emf"/><Relationship Id="rId13" Type="http://schemas.openxmlformats.org/officeDocument/2006/relationships/oleObject" Target="../embeddings/oleObject41.bin"/><Relationship Id="rId14" Type="http://schemas.openxmlformats.org/officeDocument/2006/relationships/image" Target="../media/image45.emf"/><Relationship Id="rId15" Type="http://schemas.openxmlformats.org/officeDocument/2006/relationships/oleObject" Target="../embeddings/oleObject42.bin"/><Relationship Id="rId16" Type="http://schemas.openxmlformats.org/officeDocument/2006/relationships/image" Target="../media/image46.emf"/><Relationship Id="rId1" Type="http://schemas.openxmlformats.org/officeDocument/2006/relationships/vmlDrawing" Target="../drawings/vmlDrawing8.vml"/><Relationship Id="rId2" Type="http://schemas.openxmlformats.org/officeDocument/2006/relationships/slideLayout" Target="../slideLayouts/slideLayout1.xml"/><Relationship Id="rId3" Type="http://schemas.openxmlformats.org/officeDocument/2006/relationships/oleObject" Target="../embeddings/oleObject36.bin"/><Relationship Id="rId4" Type="http://schemas.openxmlformats.org/officeDocument/2006/relationships/image" Target="../media/image40.emf"/><Relationship Id="rId5" Type="http://schemas.openxmlformats.org/officeDocument/2006/relationships/oleObject" Target="../embeddings/oleObject37.bin"/><Relationship Id="rId6" Type="http://schemas.openxmlformats.org/officeDocument/2006/relationships/image" Target="../media/image41.emf"/><Relationship Id="rId7" Type="http://schemas.openxmlformats.org/officeDocument/2006/relationships/oleObject" Target="../embeddings/oleObject38.bin"/><Relationship Id="rId8" Type="http://schemas.openxmlformats.org/officeDocument/2006/relationships/image" Target="../media/image42.emf"/><Relationship Id="rId9" Type="http://schemas.openxmlformats.org/officeDocument/2006/relationships/oleObject" Target="../embeddings/oleObject39.bin"/><Relationship Id="rId10" Type="http://schemas.openxmlformats.org/officeDocument/2006/relationships/image" Target="../media/image43.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3.bin"/><Relationship Id="rId4" Type="http://schemas.openxmlformats.org/officeDocument/2006/relationships/image" Target="../media/image47.emf"/><Relationship Id="rId5" Type="http://schemas.openxmlformats.org/officeDocument/2006/relationships/oleObject" Target="../embeddings/oleObject44.bin"/><Relationship Id="rId6" Type="http://schemas.openxmlformats.org/officeDocument/2006/relationships/image" Target="../media/image48.emf"/><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5.bin"/><Relationship Id="rId4" Type="http://schemas.openxmlformats.org/officeDocument/2006/relationships/image" Target="../media/image49.emf"/><Relationship Id="rId5" Type="http://schemas.openxmlformats.org/officeDocument/2006/relationships/oleObject" Target="../embeddings/oleObject46.bin"/><Relationship Id="rId6" Type="http://schemas.openxmlformats.org/officeDocument/2006/relationships/image" Target="../media/image50.emf"/><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7.bin"/><Relationship Id="rId4" Type="http://schemas.openxmlformats.org/officeDocument/2006/relationships/image" Target="../media/image51.emf"/><Relationship Id="rId5" Type="http://schemas.openxmlformats.org/officeDocument/2006/relationships/oleObject" Target="../embeddings/oleObject48.bin"/><Relationship Id="rId6" Type="http://schemas.openxmlformats.org/officeDocument/2006/relationships/image" Target="../media/image52.emf"/><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53.bin"/><Relationship Id="rId12" Type="http://schemas.openxmlformats.org/officeDocument/2006/relationships/image" Target="../media/image57.emf"/><Relationship Id="rId13" Type="http://schemas.openxmlformats.org/officeDocument/2006/relationships/oleObject" Target="../embeddings/oleObject54.bin"/><Relationship Id="rId14" Type="http://schemas.openxmlformats.org/officeDocument/2006/relationships/image" Target="../media/image58.emf"/><Relationship Id="rId15" Type="http://schemas.openxmlformats.org/officeDocument/2006/relationships/oleObject" Target="../embeddings/oleObject55.bin"/><Relationship Id="rId16" Type="http://schemas.openxmlformats.org/officeDocument/2006/relationships/image" Target="../media/image59.emf"/><Relationship Id="rId17" Type="http://schemas.openxmlformats.org/officeDocument/2006/relationships/oleObject" Target="../embeddings/oleObject56.bin"/><Relationship Id="rId18" Type="http://schemas.openxmlformats.org/officeDocument/2006/relationships/image" Target="../media/image60.emf"/><Relationship Id="rId1" Type="http://schemas.openxmlformats.org/officeDocument/2006/relationships/vmlDrawing" Target="../drawings/vmlDrawing12.vml"/><Relationship Id="rId2" Type="http://schemas.openxmlformats.org/officeDocument/2006/relationships/slideLayout" Target="../slideLayouts/slideLayout1.xml"/><Relationship Id="rId3" Type="http://schemas.openxmlformats.org/officeDocument/2006/relationships/oleObject" Target="../embeddings/oleObject49.bin"/><Relationship Id="rId4" Type="http://schemas.openxmlformats.org/officeDocument/2006/relationships/image" Target="../media/image53.emf"/><Relationship Id="rId5" Type="http://schemas.openxmlformats.org/officeDocument/2006/relationships/oleObject" Target="../embeddings/oleObject50.bin"/><Relationship Id="rId6" Type="http://schemas.openxmlformats.org/officeDocument/2006/relationships/image" Target="../media/image54.emf"/><Relationship Id="rId7" Type="http://schemas.openxmlformats.org/officeDocument/2006/relationships/oleObject" Target="../embeddings/oleObject51.bin"/><Relationship Id="rId8" Type="http://schemas.openxmlformats.org/officeDocument/2006/relationships/image" Target="../media/image55.emf"/><Relationship Id="rId9" Type="http://schemas.openxmlformats.org/officeDocument/2006/relationships/oleObject" Target="../embeddings/oleObject52.bin"/><Relationship Id="rId10" Type="http://schemas.openxmlformats.org/officeDocument/2006/relationships/image" Target="../media/image5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1.png"/></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61.bin"/><Relationship Id="rId12" Type="http://schemas.openxmlformats.org/officeDocument/2006/relationships/image" Target="../media/image66.emf"/><Relationship Id="rId1" Type="http://schemas.openxmlformats.org/officeDocument/2006/relationships/vmlDrawing" Target="../drawings/vmlDrawing13.vml"/><Relationship Id="rId2" Type="http://schemas.openxmlformats.org/officeDocument/2006/relationships/slideLayout" Target="../slideLayouts/slideLayout1.xml"/><Relationship Id="rId3" Type="http://schemas.openxmlformats.org/officeDocument/2006/relationships/oleObject" Target="../embeddings/oleObject57.bin"/><Relationship Id="rId4" Type="http://schemas.openxmlformats.org/officeDocument/2006/relationships/image" Target="../media/image62.emf"/><Relationship Id="rId5" Type="http://schemas.openxmlformats.org/officeDocument/2006/relationships/oleObject" Target="../embeddings/oleObject58.bin"/><Relationship Id="rId6" Type="http://schemas.openxmlformats.org/officeDocument/2006/relationships/image" Target="../media/image63.emf"/><Relationship Id="rId7" Type="http://schemas.openxmlformats.org/officeDocument/2006/relationships/oleObject" Target="../embeddings/oleObject59.bin"/><Relationship Id="rId8" Type="http://schemas.openxmlformats.org/officeDocument/2006/relationships/image" Target="../media/image64.emf"/><Relationship Id="rId9" Type="http://schemas.openxmlformats.org/officeDocument/2006/relationships/oleObject" Target="../embeddings/oleObject60.bin"/><Relationship Id="rId10" Type="http://schemas.openxmlformats.org/officeDocument/2006/relationships/image" Target="../media/image65.emf"/></Relationships>
</file>

<file path=ppt/slides/_rels/slide24.xml.rels><?xml version="1.0" encoding="UTF-8" standalone="yes"?>
<Relationships xmlns="http://schemas.openxmlformats.org/package/2006/relationships"><Relationship Id="rId11" Type="http://schemas.openxmlformats.org/officeDocument/2006/relationships/oleObject" Target="../embeddings/oleObject66.bin"/><Relationship Id="rId12" Type="http://schemas.openxmlformats.org/officeDocument/2006/relationships/image" Target="../media/image71.emf"/><Relationship Id="rId13" Type="http://schemas.openxmlformats.org/officeDocument/2006/relationships/oleObject" Target="../embeddings/oleObject67.bin"/><Relationship Id="rId14" Type="http://schemas.openxmlformats.org/officeDocument/2006/relationships/image" Target="../media/image72.emf"/><Relationship Id="rId15" Type="http://schemas.openxmlformats.org/officeDocument/2006/relationships/oleObject" Target="../embeddings/oleObject68.bin"/><Relationship Id="rId16" Type="http://schemas.openxmlformats.org/officeDocument/2006/relationships/image" Target="../media/image73.emf"/><Relationship Id="rId1" Type="http://schemas.openxmlformats.org/officeDocument/2006/relationships/vmlDrawing" Target="../drawings/vmlDrawing14.vml"/><Relationship Id="rId2" Type="http://schemas.openxmlformats.org/officeDocument/2006/relationships/slideLayout" Target="../slideLayouts/slideLayout1.xml"/><Relationship Id="rId3" Type="http://schemas.openxmlformats.org/officeDocument/2006/relationships/oleObject" Target="../embeddings/oleObject62.bin"/><Relationship Id="rId4" Type="http://schemas.openxmlformats.org/officeDocument/2006/relationships/image" Target="../media/image67.emf"/><Relationship Id="rId5" Type="http://schemas.openxmlformats.org/officeDocument/2006/relationships/oleObject" Target="../embeddings/oleObject63.bin"/><Relationship Id="rId6" Type="http://schemas.openxmlformats.org/officeDocument/2006/relationships/image" Target="../media/image68.emf"/><Relationship Id="rId7" Type="http://schemas.openxmlformats.org/officeDocument/2006/relationships/oleObject" Target="../embeddings/oleObject64.bin"/><Relationship Id="rId8" Type="http://schemas.openxmlformats.org/officeDocument/2006/relationships/image" Target="../media/image69.emf"/><Relationship Id="rId9" Type="http://schemas.openxmlformats.org/officeDocument/2006/relationships/oleObject" Target="../embeddings/oleObject65.bin"/><Relationship Id="rId10" Type="http://schemas.openxmlformats.org/officeDocument/2006/relationships/image" Target="../media/image70.emf"/></Relationships>
</file>

<file path=ppt/slides/_rels/slide25.xml.rels><?xml version="1.0" encoding="UTF-8" standalone="yes"?>
<Relationships xmlns="http://schemas.openxmlformats.org/package/2006/relationships"><Relationship Id="rId11" Type="http://schemas.openxmlformats.org/officeDocument/2006/relationships/oleObject" Target="../embeddings/oleObject73.bin"/><Relationship Id="rId12" Type="http://schemas.openxmlformats.org/officeDocument/2006/relationships/image" Target="../media/image78.emf"/><Relationship Id="rId1" Type="http://schemas.openxmlformats.org/officeDocument/2006/relationships/vmlDrawing" Target="../drawings/vmlDrawing15.vml"/><Relationship Id="rId2" Type="http://schemas.openxmlformats.org/officeDocument/2006/relationships/slideLayout" Target="../slideLayouts/slideLayout1.xml"/><Relationship Id="rId3" Type="http://schemas.openxmlformats.org/officeDocument/2006/relationships/oleObject" Target="../embeddings/oleObject69.bin"/><Relationship Id="rId4" Type="http://schemas.openxmlformats.org/officeDocument/2006/relationships/image" Target="../media/image74.emf"/><Relationship Id="rId5" Type="http://schemas.openxmlformats.org/officeDocument/2006/relationships/oleObject" Target="../embeddings/oleObject70.bin"/><Relationship Id="rId6" Type="http://schemas.openxmlformats.org/officeDocument/2006/relationships/image" Target="../media/image75.emf"/><Relationship Id="rId7" Type="http://schemas.openxmlformats.org/officeDocument/2006/relationships/oleObject" Target="../embeddings/oleObject71.bin"/><Relationship Id="rId8" Type="http://schemas.openxmlformats.org/officeDocument/2006/relationships/image" Target="../media/image76.emf"/><Relationship Id="rId9" Type="http://schemas.openxmlformats.org/officeDocument/2006/relationships/oleObject" Target="../embeddings/oleObject72.bin"/><Relationship Id="rId10" Type="http://schemas.openxmlformats.org/officeDocument/2006/relationships/image" Target="../media/image77.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4.bin"/><Relationship Id="rId4" Type="http://schemas.openxmlformats.org/officeDocument/2006/relationships/image" Target="../media/image79.emf"/><Relationship Id="rId5" Type="http://schemas.openxmlformats.org/officeDocument/2006/relationships/oleObject" Target="../embeddings/oleObject75.bin"/><Relationship Id="rId6" Type="http://schemas.openxmlformats.org/officeDocument/2006/relationships/image" Target="../media/image80.emf"/><Relationship Id="rId7" Type="http://schemas.openxmlformats.org/officeDocument/2006/relationships/oleObject" Target="../embeddings/oleObject76.bin"/><Relationship Id="rId8" Type="http://schemas.openxmlformats.org/officeDocument/2006/relationships/image" Target="../media/image81.emf"/><Relationship Id="rId9" Type="http://schemas.openxmlformats.org/officeDocument/2006/relationships/oleObject" Target="../embeddings/oleObject77.bin"/><Relationship Id="rId10" Type="http://schemas.openxmlformats.org/officeDocument/2006/relationships/image" Target="../media/image82.emf"/><Relationship Id="rId1" Type="http://schemas.openxmlformats.org/officeDocument/2006/relationships/vmlDrawing" Target="../drawings/vmlDrawing16.vml"/><Relationship Id="rId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3.png"/><Relationship Id="rId3" Type="http://schemas.openxmlformats.org/officeDocument/2006/relationships/image" Target="../media/image8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7.png"/></Relationships>
</file>

<file path=ppt/slides/_rels/slide32.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oleObject" Target="../embeddings/oleObject78.bin"/><Relationship Id="rId6" Type="http://schemas.openxmlformats.org/officeDocument/2006/relationships/image" Target="../media/image88.emf"/><Relationship Id="rId1" Type="http://schemas.openxmlformats.org/officeDocument/2006/relationships/vmlDrawing" Target="../drawings/vmlDrawing17.vml"/><Relationship Id="rId2"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1" Type="http://schemas.openxmlformats.org/officeDocument/2006/relationships/oleObject" Target="../embeddings/oleObject83.bin"/><Relationship Id="rId12" Type="http://schemas.openxmlformats.org/officeDocument/2006/relationships/image" Target="../media/image96.emf"/><Relationship Id="rId13" Type="http://schemas.openxmlformats.org/officeDocument/2006/relationships/oleObject" Target="../embeddings/oleObject84.bin"/><Relationship Id="rId14" Type="http://schemas.openxmlformats.org/officeDocument/2006/relationships/image" Target="../media/image97.emf"/><Relationship Id="rId1" Type="http://schemas.openxmlformats.org/officeDocument/2006/relationships/vmlDrawing" Target="../drawings/vmlDrawing18.vml"/><Relationship Id="rId2" Type="http://schemas.openxmlformats.org/officeDocument/2006/relationships/slideLayout" Target="../slideLayouts/slideLayout1.xml"/><Relationship Id="rId3" Type="http://schemas.openxmlformats.org/officeDocument/2006/relationships/oleObject" Target="../embeddings/oleObject79.bin"/><Relationship Id="rId4" Type="http://schemas.openxmlformats.org/officeDocument/2006/relationships/image" Target="../media/image92.emf"/><Relationship Id="rId5" Type="http://schemas.openxmlformats.org/officeDocument/2006/relationships/oleObject" Target="../embeddings/oleObject80.bin"/><Relationship Id="rId6" Type="http://schemas.openxmlformats.org/officeDocument/2006/relationships/image" Target="../media/image93.emf"/><Relationship Id="rId7" Type="http://schemas.openxmlformats.org/officeDocument/2006/relationships/oleObject" Target="../embeddings/oleObject81.bin"/><Relationship Id="rId8" Type="http://schemas.openxmlformats.org/officeDocument/2006/relationships/image" Target="../media/image94.emf"/><Relationship Id="rId9" Type="http://schemas.openxmlformats.org/officeDocument/2006/relationships/oleObject" Target="../embeddings/oleObject82.bin"/><Relationship Id="rId10" Type="http://schemas.openxmlformats.org/officeDocument/2006/relationships/image" Target="../media/image95.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emf"/><Relationship Id="rId5" Type="http://schemas.openxmlformats.org/officeDocument/2006/relationships/oleObject" Target="../embeddings/oleObject2.bin"/><Relationship Id="rId6" Type="http://schemas.openxmlformats.org/officeDocument/2006/relationships/image" Target="../media/image2.emf"/><Relationship Id="rId7" Type="http://schemas.openxmlformats.org/officeDocument/2006/relationships/image" Target="../media/image5.png"/><Relationship Id="rId8" Type="http://schemas.openxmlformats.org/officeDocument/2006/relationships/oleObject" Target="../embeddings/oleObject3.bin"/><Relationship Id="rId9" Type="http://schemas.openxmlformats.org/officeDocument/2006/relationships/image" Target="../media/image3.emf"/><Relationship Id="rId10" Type="http://schemas.openxmlformats.org/officeDocument/2006/relationships/oleObject" Target="../embeddings/oleObject4.bin"/><Relationship Id="rId11"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image" Target="../media/image10.emf"/><Relationship Id="rId13" Type="http://schemas.openxmlformats.org/officeDocument/2006/relationships/oleObject" Target="../embeddings/oleObject10.bin"/><Relationship Id="rId14"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1.xml"/><Relationship Id="rId3" Type="http://schemas.openxmlformats.org/officeDocument/2006/relationships/oleObject" Target="../embeddings/oleObject5.bin"/><Relationship Id="rId4" Type="http://schemas.openxmlformats.org/officeDocument/2006/relationships/image" Target="../media/image6.emf"/><Relationship Id="rId5" Type="http://schemas.openxmlformats.org/officeDocument/2006/relationships/oleObject" Target="../embeddings/oleObject6.bin"/><Relationship Id="rId6" Type="http://schemas.openxmlformats.org/officeDocument/2006/relationships/image" Target="../media/image7.emf"/><Relationship Id="rId7" Type="http://schemas.openxmlformats.org/officeDocument/2006/relationships/oleObject" Target="../embeddings/oleObject7.bin"/><Relationship Id="rId8" Type="http://schemas.openxmlformats.org/officeDocument/2006/relationships/image" Target="../media/image8.emf"/><Relationship Id="rId9" Type="http://schemas.openxmlformats.org/officeDocument/2006/relationships/oleObject" Target="../embeddings/oleObject8.bin"/><Relationship Id="rId10"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2.emf"/><Relationship Id="rId5" Type="http://schemas.openxmlformats.org/officeDocument/2006/relationships/oleObject" Target="../embeddings/oleObject12.bin"/><Relationship Id="rId6" Type="http://schemas.openxmlformats.org/officeDocument/2006/relationships/image" Target="../media/image13.emf"/><Relationship Id="rId7" Type="http://schemas.openxmlformats.org/officeDocument/2006/relationships/oleObject" Target="../embeddings/oleObject13.bin"/><Relationship Id="rId8" Type="http://schemas.openxmlformats.org/officeDocument/2006/relationships/image" Target="../media/image14.emf"/><Relationship Id="rId9" Type="http://schemas.openxmlformats.org/officeDocument/2006/relationships/image" Target="../media/image15.png"/><Relationship Id="rId10" Type="http://schemas.openxmlformats.org/officeDocument/2006/relationships/image" Target="../media/image16.png"/><Relationship Id="rId11" Type="http://schemas.openxmlformats.org/officeDocument/2006/relationships/image" Target="../media/image17.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18.bin"/><Relationship Id="rId12" Type="http://schemas.openxmlformats.org/officeDocument/2006/relationships/image" Target="../media/image22.emf"/><Relationship Id="rId1" Type="http://schemas.openxmlformats.org/officeDocument/2006/relationships/vmlDrawing" Target="../drawings/vmlDrawing4.vml"/><Relationship Id="rId2" Type="http://schemas.openxmlformats.org/officeDocument/2006/relationships/slideLayout" Target="../slideLayouts/slideLayout1.xml"/><Relationship Id="rId3" Type="http://schemas.openxmlformats.org/officeDocument/2006/relationships/oleObject" Target="../embeddings/oleObject14.bin"/><Relationship Id="rId4" Type="http://schemas.openxmlformats.org/officeDocument/2006/relationships/image" Target="../media/image18.emf"/><Relationship Id="rId5" Type="http://schemas.openxmlformats.org/officeDocument/2006/relationships/oleObject" Target="../embeddings/oleObject15.bin"/><Relationship Id="rId6" Type="http://schemas.openxmlformats.org/officeDocument/2006/relationships/image" Target="../media/image19.emf"/><Relationship Id="rId7" Type="http://schemas.openxmlformats.org/officeDocument/2006/relationships/oleObject" Target="../embeddings/oleObject16.bin"/><Relationship Id="rId8" Type="http://schemas.openxmlformats.org/officeDocument/2006/relationships/image" Target="../media/image20.emf"/><Relationship Id="rId9" Type="http://schemas.openxmlformats.org/officeDocument/2006/relationships/oleObject" Target="../embeddings/oleObject17.bin"/><Relationship Id="rId10" Type="http://schemas.openxmlformats.org/officeDocument/2006/relationships/image" Target="../media/image21.emf"/></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23.bin"/><Relationship Id="rId12" Type="http://schemas.openxmlformats.org/officeDocument/2006/relationships/image" Target="../media/image27.emf"/><Relationship Id="rId1" Type="http://schemas.openxmlformats.org/officeDocument/2006/relationships/vmlDrawing" Target="../drawings/vmlDrawing5.vml"/><Relationship Id="rId2" Type="http://schemas.openxmlformats.org/officeDocument/2006/relationships/slideLayout" Target="../slideLayouts/slideLayout1.xml"/><Relationship Id="rId3" Type="http://schemas.openxmlformats.org/officeDocument/2006/relationships/oleObject" Target="../embeddings/oleObject19.bin"/><Relationship Id="rId4" Type="http://schemas.openxmlformats.org/officeDocument/2006/relationships/image" Target="../media/image23.emf"/><Relationship Id="rId5" Type="http://schemas.openxmlformats.org/officeDocument/2006/relationships/oleObject" Target="../embeddings/oleObject20.bin"/><Relationship Id="rId6" Type="http://schemas.openxmlformats.org/officeDocument/2006/relationships/image" Target="../media/image24.emf"/><Relationship Id="rId7" Type="http://schemas.openxmlformats.org/officeDocument/2006/relationships/oleObject" Target="../embeddings/oleObject21.bin"/><Relationship Id="rId8" Type="http://schemas.openxmlformats.org/officeDocument/2006/relationships/image" Target="../media/image25.emf"/><Relationship Id="rId9" Type="http://schemas.openxmlformats.org/officeDocument/2006/relationships/oleObject" Target="../embeddings/oleObject22.bin"/><Relationship Id="rId10" Type="http://schemas.openxmlformats.org/officeDocument/2006/relationships/image" Target="../media/image26.emf"/></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28.bin"/><Relationship Id="rId12" Type="http://schemas.openxmlformats.org/officeDocument/2006/relationships/image" Target="../media/image32.emf"/><Relationship Id="rId13" Type="http://schemas.openxmlformats.org/officeDocument/2006/relationships/oleObject" Target="../embeddings/oleObject29.bin"/><Relationship Id="rId14" Type="http://schemas.openxmlformats.org/officeDocument/2006/relationships/image" Target="../media/image33.emf"/><Relationship Id="rId15" Type="http://schemas.openxmlformats.org/officeDocument/2006/relationships/oleObject" Target="../embeddings/oleObject30.bin"/><Relationship Id="rId16" Type="http://schemas.openxmlformats.org/officeDocument/2006/relationships/image" Target="../media/image34.emf"/><Relationship Id="rId1" Type="http://schemas.openxmlformats.org/officeDocument/2006/relationships/vmlDrawing" Target="../drawings/vmlDrawing6.vml"/><Relationship Id="rId2" Type="http://schemas.openxmlformats.org/officeDocument/2006/relationships/slideLayout" Target="../slideLayouts/slideLayout1.xml"/><Relationship Id="rId3" Type="http://schemas.openxmlformats.org/officeDocument/2006/relationships/oleObject" Target="../embeddings/oleObject24.bin"/><Relationship Id="rId4" Type="http://schemas.openxmlformats.org/officeDocument/2006/relationships/image" Target="../media/image28.emf"/><Relationship Id="rId5" Type="http://schemas.openxmlformats.org/officeDocument/2006/relationships/oleObject" Target="../embeddings/oleObject25.bin"/><Relationship Id="rId6" Type="http://schemas.openxmlformats.org/officeDocument/2006/relationships/image" Target="../media/image29.emf"/><Relationship Id="rId7" Type="http://schemas.openxmlformats.org/officeDocument/2006/relationships/oleObject" Target="../embeddings/oleObject26.bin"/><Relationship Id="rId8" Type="http://schemas.openxmlformats.org/officeDocument/2006/relationships/image" Target="../media/image30.emf"/><Relationship Id="rId9" Type="http://schemas.openxmlformats.org/officeDocument/2006/relationships/oleObject" Target="../embeddings/oleObject27.bin"/><Relationship Id="rId10" Type="http://schemas.openxmlformats.org/officeDocument/2006/relationships/image" Target="../media/image3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310991"/>
            <a:ext cx="8229600" cy="751563"/>
          </a:xfrm>
        </p:spPr>
        <p:txBody>
          <a:bodyPr anchor="ctr">
            <a:noAutofit/>
          </a:bodyPr>
          <a:lstStyle/>
          <a:p>
            <a:r>
              <a:rPr lang="en-US" sz="2400" dirty="0" smtClean="0"/>
              <a:t>Lectures 4a,4b: Exponential &amp; Logarithmic Functions</a:t>
            </a:r>
            <a:endParaRPr lang="en-US" sz="24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Font typeface="+mj-lt"/>
              <a:buAutoNum type="arabicPeriod"/>
            </a:pPr>
            <a:r>
              <a:rPr lang="en-US" dirty="0" smtClean="0"/>
              <a:t>(4.1) Exponential &amp; Logarithmic Functions in Biology</a:t>
            </a:r>
          </a:p>
          <a:p>
            <a:pPr marL="571500" indent="-571500">
              <a:buFont typeface="+mj-lt"/>
              <a:buAutoNum type="arabicPeriod"/>
            </a:pPr>
            <a:r>
              <a:rPr lang="en-US" dirty="0" smtClean="0"/>
              <a:t>(4.2) Exponential &amp; Logarithmic Functions: Review</a:t>
            </a:r>
          </a:p>
          <a:p>
            <a:pPr marL="571500" indent="-571500">
              <a:buFont typeface="+mj-lt"/>
              <a:buAutoNum type="arabicPeriod"/>
            </a:pPr>
            <a:r>
              <a:rPr lang="en-US" dirty="0" smtClean="0"/>
              <a:t>(4.3) </a:t>
            </a:r>
            <a:r>
              <a:rPr lang="en-US" dirty="0" err="1" smtClean="0"/>
              <a:t>Allometry</a:t>
            </a:r>
            <a:endParaRPr lang="en-US" dirty="0" smtClean="0"/>
          </a:p>
          <a:p>
            <a:pPr marL="571500" indent="-571500">
              <a:buFont typeface="+mj-lt"/>
              <a:buAutoNum type="arabicPeriod"/>
            </a:pPr>
            <a:r>
              <a:rPr lang="en-US" dirty="0" smtClean="0"/>
              <a:t>(4.4) Rescaling data: Log-Log &amp; Semi-Log Graphs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4.3</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Solve: </a:t>
            </a:r>
          </a:p>
          <a:p>
            <a:pPr marL="571500" indent="-571500">
              <a:buNone/>
            </a:pPr>
            <a:endParaRPr lang="en-US" sz="2400" dirty="0" smtClean="0"/>
          </a:p>
          <a:p>
            <a:pPr marL="571500" indent="-571500">
              <a:buNone/>
            </a:pPr>
            <a:r>
              <a:rPr lang="en-US" sz="2400" dirty="0" smtClean="0"/>
              <a:t>Solution:</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2. </a:t>
            </a:r>
            <a:r>
              <a:rPr lang="en-US" dirty="0" smtClean="0"/>
              <a:t>(4.2) Exponential &amp; Logarithmic Functions: Review</a:t>
            </a:r>
          </a:p>
        </p:txBody>
      </p:sp>
      <p:graphicFrame>
        <p:nvGraphicFramePr>
          <p:cNvPr id="11" name="Object 10"/>
          <p:cNvGraphicFramePr>
            <a:graphicFrameLocks noChangeAspect="1"/>
          </p:cNvGraphicFramePr>
          <p:nvPr/>
        </p:nvGraphicFramePr>
        <p:xfrm>
          <a:off x="2443163" y="1238469"/>
          <a:ext cx="2266950" cy="517525"/>
        </p:xfrm>
        <a:graphic>
          <a:graphicData uri="http://schemas.openxmlformats.org/presentationml/2006/ole">
            <mc:AlternateContent xmlns:mc="http://schemas.openxmlformats.org/markup-compatibility/2006">
              <mc:Choice xmlns:v="urn:schemas-microsoft-com:vml" Requires="v">
                <p:oleObj spid="_x0000_s28685" name="Equation" r:id="rId3" imgW="889000" imgH="203200" progId="Equation.3">
                  <p:embed/>
                </p:oleObj>
              </mc:Choice>
              <mc:Fallback>
                <p:oleObj name="Equation" r:id="rId3" imgW="8890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3163" y="1238469"/>
                        <a:ext cx="2266950"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2" name="Object 8"/>
          <p:cNvGraphicFramePr>
            <a:graphicFrameLocks noChangeAspect="1"/>
          </p:cNvGraphicFramePr>
          <p:nvPr/>
        </p:nvGraphicFramePr>
        <p:xfrm>
          <a:off x="2679115" y="2030413"/>
          <a:ext cx="2071688" cy="454025"/>
        </p:xfrm>
        <a:graphic>
          <a:graphicData uri="http://schemas.openxmlformats.org/presentationml/2006/ole">
            <mc:AlternateContent xmlns:mc="http://schemas.openxmlformats.org/markup-compatibility/2006">
              <mc:Choice xmlns:v="urn:schemas-microsoft-com:vml" Requires="v">
                <p:oleObj spid="_x0000_s28686" name="Equation" r:id="rId5" imgW="812800" imgH="177800" progId="Equation.3">
                  <p:embed/>
                </p:oleObj>
              </mc:Choice>
              <mc:Fallback>
                <p:oleObj name="Equation" r:id="rId5" imgW="8128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9115" y="2030413"/>
                        <a:ext cx="2071688"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3" name="Object 9"/>
          <p:cNvGraphicFramePr>
            <a:graphicFrameLocks noChangeAspect="1"/>
          </p:cNvGraphicFramePr>
          <p:nvPr/>
        </p:nvGraphicFramePr>
        <p:xfrm>
          <a:off x="3390666" y="2835275"/>
          <a:ext cx="1393825" cy="420688"/>
        </p:xfrm>
        <a:graphic>
          <a:graphicData uri="http://schemas.openxmlformats.org/presentationml/2006/ole">
            <mc:AlternateContent xmlns:mc="http://schemas.openxmlformats.org/markup-compatibility/2006">
              <mc:Choice xmlns:v="urn:schemas-microsoft-com:vml" Requires="v">
                <p:oleObj spid="_x0000_s28687" name="Equation" r:id="rId7" imgW="546100" imgH="165100" progId="Equation.3">
                  <p:embed/>
                </p:oleObj>
              </mc:Choice>
              <mc:Fallback>
                <p:oleObj name="Equation" r:id="rId7" imgW="546100" imgH="1651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0666" y="2835275"/>
                        <a:ext cx="1393825"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4" name="Object 10"/>
          <p:cNvGraphicFramePr>
            <a:graphicFrameLocks noChangeAspect="1"/>
          </p:cNvGraphicFramePr>
          <p:nvPr/>
        </p:nvGraphicFramePr>
        <p:xfrm>
          <a:off x="3578868" y="3513138"/>
          <a:ext cx="1295400" cy="1003300"/>
        </p:xfrm>
        <a:graphic>
          <a:graphicData uri="http://schemas.openxmlformats.org/presentationml/2006/ole">
            <mc:AlternateContent xmlns:mc="http://schemas.openxmlformats.org/markup-compatibility/2006">
              <mc:Choice xmlns:v="urn:schemas-microsoft-com:vml" Requires="v">
                <p:oleObj spid="_x0000_s28688" name="Equation" r:id="rId9" imgW="508000" imgH="393700" progId="Equation.3">
                  <p:embed/>
                </p:oleObj>
              </mc:Choice>
              <mc:Fallback>
                <p:oleObj name="Equation" r:id="rId9" imgW="508000" imgH="3937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8868" y="3513138"/>
                        <a:ext cx="129540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5" name="Object 11"/>
          <p:cNvGraphicFramePr>
            <a:graphicFrameLocks noChangeAspect="1"/>
          </p:cNvGraphicFramePr>
          <p:nvPr/>
        </p:nvGraphicFramePr>
        <p:xfrm>
          <a:off x="3561406" y="4859338"/>
          <a:ext cx="1166812" cy="323850"/>
        </p:xfrm>
        <a:graphic>
          <a:graphicData uri="http://schemas.openxmlformats.org/presentationml/2006/ole">
            <mc:AlternateContent xmlns:mc="http://schemas.openxmlformats.org/markup-compatibility/2006">
              <mc:Choice xmlns:v="urn:schemas-microsoft-com:vml" Requires="v">
                <p:oleObj spid="_x0000_s28689" name="Equation" r:id="rId11" imgW="457200" imgH="127000" progId="Equation.3">
                  <p:embed/>
                </p:oleObj>
              </mc:Choice>
              <mc:Fallback>
                <p:oleObj name="Equation" r:id="rId11" imgW="457200" imgH="1270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61406" y="4859338"/>
                        <a:ext cx="11668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6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6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Half-Life &amp; Doubling Time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Logarithms and exponentials are frequently used to calculate the half-life of radioactive substances or the doubling time of populations. </a:t>
            </a:r>
          </a:p>
          <a:p>
            <a:pPr marL="571500" indent="-571500"/>
            <a:r>
              <a:rPr lang="en-US" sz="2400" dirty="0" smtClean="0"/>
              <a:t>The </a:t>
            </a:r>
            <a:r>
              <a:rPr lang="en-US" sz="2400" b="1" dirty="0" smtClean="0"/>
              <a:t>half-life </a:t>
            </a:r>
            <a:r>
              <a:rPr lang="en-US" sz="2400" dirty="0" smtClean="0"/>
              <a:t>of a radioactive substance is how long it takes for N amount of that substance to decay to 1/2 N amount </a:t>
            </a:r>
          </a:p>
          <a:p>
            <a:pPr marL="571500" indent="-571500"/>
            <a:r>
              <a:rPr lang="en-US" sz="2400" dirty="0" smtClean="0"/>
              <a:t>The </a:t>
            </a:r>
            <a:r>
              <a:rPr lang="en-US" sz="2400" b="1" dirty="0" smtClean="0"/>
              <a:t>doubling time </a:t>
            </a:r>
            <a:r>
              <a:rPr lang="en-US" sz="2400" dirty="0" smtClean="0"/>
              <a:t>of a population is how long it takes N individuals in that population to reproduce and become 2N individuals</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2. </a:t>
            </a:r>
            <a:r>
              <a:rPr lang="en-US" dirty="0" smtClean="0"/>
              <a:t>(4.2) Exponential &amp; Logarithmic Functions: Review</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4.4</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It has been shown that the amount of drug in a person’s body decays exponentially</a:t>
            </a:r>
            <a:r>
              <a:rPr lang="en-US" sz="2000" dirty="0" smtClean="0"/>
              <a:t> </a:t>
            </a:r>
          </a:p>
          <a:p>
            <a:pPr marL="571500" indent="-571500"/>
            <a:r>
              <a:rPr lang="en-US" sz="2400" dirty="0" smtClean="0"/>
              <a:t>Let </a:t>
            </a:r>
            <a:r>
              <a:rPr lang="en-US" sz="2400" dirty="0" err="1" smtClean="0"/>
              <a:t>C(t</a:t>
            </a:r>
            <a:r>
              <a:rPr lang="en-US" sz="2400" dirty="0" smtClean="0"/>
              <a:t>) denote the concentration of the drug in the bloodstream at time </a:t>
            </a:r>
            <a:r>
              <a:rPr lang="en-US" sz="2400" dirty="0" err="1" smtClean="0"/>
              <a:t>t</a:t>
            </a:r>
            <a:r>
              <a:rPr lang="en-US" sz="2400" dirty="0" smtClean="0"/>
              <a:t> (in days), and let C</a:t>
            </a:r>
            <a:r>
              <a:rPr lang="en-US" sz="2400" baseline="-25000" dirty="0" smtClean="0"/>
              <a:t>0</a:t>
            </a:r>
            <a:r>
              <a:rPr lang="en-US" sz="2400" dirty="0" smtClean="0"/>
              <a:t> be the initial amount of drug in the bloodstream</a:t>
            </a:r>
          </a:p>
          <a:p>
            <a:pPr marL="571500" indent="-571500"/>
            <a:r>
              <a:rPr lang="en-US" sz="2400" dirty="0" smtClean="0"/>
              <a:t>Then we can write </a:t>
            </a:r>
            <a:r>
              <a:rPr lang="en-US" sz="2400" dirty="0" err="1" smtClean="0"/>
              <a:t>C(t</a:t>
            </a:r>
            <a:r>
              <a:rPr lang="en-US" sz="2400" dirty="0" smtClean="0"/>
              <a:t>) = C</a:t>
            </a:r>
            <a:r>
              <a:rPr lang="en-US" sz="2400" baseline="-25000" dirty="0" smtClean="0"/>
              <a:t>0</a:t>
            </a:r>
            <a:r>
              <a:rPr lang="en-US" sz="2400" dirty="0" smtClean="0"/>
              <a:t>e</a:t>
            </a:r>
            <a:r>
              <a:rPr lang="en-US" sz="2400" baseline="30000" dirty="0" smtClean="0"/>
              <a:t>−kt</a:t>
            </a:r>
            <a:r>
              <a:rPr lang="en-US" sz="2400" dirty="0" smtClean="0"/>
              <a:t> where </a:t>
            </a:r>
            <a:r>
              <a:rPr lang="en-US" sz="2400" dirty="0" err="1" smtClean="0"/>
              <a:t>k</a:t>
            </a:r>
            <a:r>
              <a:rPr lang="en-US" sz="2400" dirty="0" smtClean="0"/>
              <a:t> &gt; 0 is known as a decay constant. The larger the value of </a:t>
            </a:r>
            <a:r>
              <a:rPr lang="en-US" sz="2400" dirty="0" err="1" smtClean="0"/>
              <a:t>k</a:t>
            </a:r>
            <a:r>
              <a:rPr lang="en-US" sz="2400" dirty="0" smtClean="0"/>
              <a:t>, the more quickly the drug decays in the bloodstream</a:t>
            </a:r>
          </a:p>
          <a:p>
            <a:pPr marL="571500" indent="-571500"/>
            <a:r>
              <a:rPr lang="en-US" sz="2400" dirty="0" smtClean="0"/>
              <a:t>(a) If the drug has a half-life of 10 days, what is the value of </a:t>
            </a:r>
            <a:r>
              <a:rPr lang="en-US" sz="2400" dirty="0" err="1" smtClean="0"/>
              <a:t>k</a:t>
            </a:r>
            <a:r>
              <a:rPr lang="en-US" sz="2400" dirty="0" smtClean="0"/>
              <a:t>? </a:t>
            </a:r>
          </a:p>
          <a:p>
            <a:pPr marL="571500" indent="-571500"/>
            <a:r>
              <a:rPr lang="en-US" sz="2400" dirty="0" smtClean="0"/>
              <a:t>(</a:t>
            </a:r>
            <a:r>
              <a:rPr lang="en-US" sz="2400" dirty="0" err="1" smtClean="0"/>
              <a:t>b</a:t>
            </a:r>
            <a:r>
              <a:rPr lang="en-US" sz="2400" dirty="0" smtClean="0"/>
              <a:t>) What percent of the administered amount of drug remains in the bloodstream after 4 hours? </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2. </a:t>
            </a:r>
            <a:r>
              <a:rPr lang="en-US" dirty="0" smtClean="0"/>
              <a:t>(4.2) Exponential &amp; Logarithmic Functions: Review</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4.4</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(a) A half-life of 10 days means that when </a:t>
            </a:r>
            <a:r>
              <a:rPr lang="en-US" sz="2400" dirty="0" err="1" smtClean="0"/>
              <a:t>t</a:t>
            </a:r>
            <a:r>
              <a:rPr lang="en-US" sz="2400" dirty="0" smtClean="0"/>
              <a:t> = 10 we should have 1/2 of the initial amount of drug, C</a:t>
            </a:r>
            <a:r>
              <a:rPr lang="en-US" sz="2400" baseline="-25000" dirty="0" smtClean="0"/>
              <a:t>0</a:t>
            </a:r>
            <a:r>
              <a:rPr lang="en-US" sz="2400" dirty="0" smtClean="0"/>
              <a:t>:</a:t>
            </a:r>
            <a:endParaRPr lang="en-US" sz="2400" baseline="-25000" dirty="0" smtClean="0"/>
          </a:p>
          <a:p>
            <a:pPr marL="571500" indent="-571500"/>
            <a:endParaRPr lang="en-US" sz="2400" baseline="-25000" dirty="0" smtClean="0"/>
          </a:p>
          <a:p>
            <a:pPr marL="571500" indent="-571500">
              <a:buNone/>
            </a:pPr>
            <a:endParaRPr lang="en-US" sz="2400" dirty="0" smtClean="0"/>
          </a:p>
          <a:p>
            <a:pPr marL="571500" indent="-571500"/>
            <a:r>
              <a:rPr lang="en-US" sz="2400" dirty="0" smtClean="0"/>
              <a:t>From the given relation we have:</a:t>
            </a:r>
          </a:p>
          <a:p>
            <a:pPr marL="571500" indent="-571500">
              <a:buNone/>
            </a:pPr>
            <a:endParaRPr lang="en-US" sz="2400" dirty="0" smtClean="0"/>
          </a:p>
          <a:p>
            <a:pPr marL="571500" indent="-571500"/>
            <a:r>
              <a:rPr lang="en-US" sz="2400" dirty="0" smtClean="0"/>
              <a:t>Hence:</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2. </a:t>
            </a:r>
            <a:r>
              <a:rPr lang="en-US" dirty="0" smtClean="0"/>
              <a:t>(4.2) Exponential &amp; Logarithmic Functions: Review</a:t>
            </a:r>
          </a:p>
        </p:txBody>
      </p:sp>
      <p:graphicFrame>
        <p:nvGraphicFramePr>
          <p:cNvPr id="6" name="Object 5"/>
          <p:cNvGraphicFramePr>
            <a:graphicFrameLocks noChangeAspect="1"/>
          </p:cNvGraphicFramePr>
          <p:nvPr/>
        </p:nvGraphicFramePr>
        <p:xfrm>
          <a:off x="3403844" y="2093710"/>
          <a:ext cx="1393409" cy="651759"/>
        </p:xfrm>
        <a:graphic>
          <a:graphicData uri="http://schemas.openxmlformats.org/presentationml/2006/ole">
            <mc:AlternateContent xmlns:mc="http://schemas.openxmlformats.org/markup-compatibility/2006">
              <mc:Choice xmlns:v="urn:schemas-microsoft-com:vml" Requires="v">
                <p:oleObj spid="_x0000_s31761" name="Equation" r:id="rId3" imgW="787400" imgH="368300" progId="Equation.3">
                  <p:embed/>
                </p:oleObj>
              </mc:Choice>
              <mc:Fallback>
                <p:oleObj name="Equation" r:id="rId3" imgW="787400" imgH="368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844" y="2093710"/>
                        <a:ext cx="1393409" cy="6517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7" name="Object 3"/>
          <p:cNvGraphicFramePr>
            <a:graphicFrameLocks noChangeAspect="1"/>
          </p:cNvGraphicFramePr>
          <p:nvPr/>
        </p:nvGraphicFramePr>
        <p:xfrm>
          <a:off x="3406742" y="3354069"/>
          <a:ext cx="1641475" cy="382588"/>
        </p:xfrm>
        <a:graphic>
          <a:graphicData uri="http://schemas.openxmlformats.org/presentationml/2006/ole">
            <mc:AlternateContent xmlns:mc="http://schemas.openxmlformats.org/markup-compatibility/2006">
              <mc:Choice xmlns:v="urn:schemas-microsoft-com:vml" Requires="v">
                <p:oleObj spid="_x0000_s31762" name="Equation" r:id="rId5" imgW="927100" imgH="215900" progId="Equation.3">
                  <p:embed/>
                </p:oleObj>
              </mc:Choice>
              <mc:Fallback>
                <p:oleObj name="Equation" r:id="rId5" imgW="927100" imgH="2159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6742" y="3354069"/>
                        <a:ext cx="1641475"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8" name="Object 4"/>
          <p:cNvGraphicFramePr>
            <a:graphicFrameLocks noChangeAspect="1"/>
          </p:cNvGraphicFramePr>
          <p:nvPr/>
        </p:nvGraphicFramePr>
        <p:xfrm>
          <a:off x="3399130" y="3912930"/>
          <a:ext cx="1663700" cy="358775"/>
        </p:xfrm>
        <a:graphic>
          <a:graphicData uri="http://schemas.openxmlformats.org/presentationml/2006/ole">
            <mc:AlternateContent xmlns:mc="http://schemas.openxmlformats.org/markup-compatibility/2006">
              <mc:Choice xmlns:v="urn:schemas-microsoft-com:vml" Requires="v">
                <p:oleObj spid="_x0000_s31763" name="Equation" r:id="rId7" imgW="939800" imgH="203200" progId="Equation.3">
                  <p:embed/>
                </p:oleObj>
              </mc:Choice>
              <mc:Fallback>
                <p:oleObj name="Equation" r:id="rId7" imgW="939800" imgH="203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9130" y="3912930"/>
                        <a:ext cx="1663700"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9" name="Object 5"/>
          <p:cNvGraphicFramePr>
            <a:graphicFrameLocks noChangeAspect="1"/>
          </p:cNvGraphicFramePr>
          <p:nvPr/>
        </p:nvGraphicFramePr>
        <p:xfrm>
          <a:off x="3675873" y="4402038"/>
          <a:ext cx="1103313" cy="292100"/>
        </p:xfrm>
        <a:graphic>
          <a:graphicData uri="http://schemas.openxmlformats.org/presentationml/2006/ole">
            <mc:AlternateContent xmlns:mc="http://schemas.openxmlformats.org/markup-compatibility/2006">
              <mc:Choice xmlns:v="urn:schemas-microsoft-com:vml" Requires="v">
                <p:oleObj spid="_x0000_s31764" name="Equation" r:id="rId9" imgW="622300" imgH="165100" progId="Equation.3">
                  <p:embed/>
                </p:oleObj>
              </mc:Choice>
              <mc:Fallback>
                <p:oleObj name="Equation" r:id="rId9" imgW="622300" imgH="1651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5873" y="4402038"/>
                        <a:ext cx="1103313"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0" name="Object 6"/>
          <p:cNvGraphicFramePr>
            <a:graphicFrameLocks noChangeAspect="1"/>
          </p:cNvGraphicFramePr>
          <p:nvPr/>
        </p:nvGraphicFramePr>
        <p:xfrm>
          <a:off x="3449964" y="4826893"/>
          <a:ext cx="1576387" cy="292100"/>
        </p:xfrm>
        <a:graphic>
          <a:graphicData uri="http://schemas.openxmlformats.org/presentationml/2006/ole">
            <mc:AlternateContent xmlns:mc="http://schemas.openxmlformats.org/markup-compatibility/2006">
              <mc:Choice xmlns:v="urn:schemas-microsoft-com:vml" Requires="v">
                <p:oleObj spid="_x0000_s31765" name="Equation" r:id="rId11" imgW="889000" imgH="165100" progId="Equation.3">
                  <p:embed/>
                </p:oleObj>
              </mc:Choice>
              <mc:Fallback>
                <p:oleObj name="Equation" r:id="rId11" imgW="889000" imgH="1651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49964" y="4826893"/>
                        <a:ext cx="1576387"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1" name="Object 7"/>
          <p:cNvGraphicFramePr>
            <a:graphicFrameLocks noChangeAspect="1"/>
          </p:cNvGraphicFramePr>
          <p:nvPr/>
        </p:nvGraphicFramePr>
        <p:xfrm>
          <a:off x="3449997" y="5300663"/>
          <a:ext cx="1439863" cy="247650"/>
        </p:xfrm>
        <a:graphic>
          <a:graphicData uri="http://schemas.openxmlformats.org/presentationml/2006/ole">
            <mc:AlternateContent xmlns:mc="http://schemas.openxmlformats.org/markup-compatibility/2006">
              <mc:Choice xmlns:v="urn:schemas-microsoft-com:vml" Requires="v">
                <p:oleObj spid="_x0000_s31766" name="Equation" r:id="rId13" imgW="812800" imgH="139700" progId="Equation.3">
                  <p:embed/>
                </p:oleObj>
              </mc:Choice>
              <mc:Fallback>
                <p:oleObj name="Equation" r:id="rId13" imgW="812800" imgH="1397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49997" y="5300663"/>
                        <a:ext cx="1439863"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2" name="Object 8"/>
          <p:cNvGraphicFramePr>
            <a:graphicFrameLocks noChangeAspect="1"/>
          </p:cNvGraphicFramePr>
          <p:nvPr/>
        </p:nvGraphicFramePr>
        <p:xfrm>
          <a:off x="2236413" y="5535613"/>
          <a:ext cx="2227262" cy="654050"/>
        </p:xfrm>
        <a:graphic>
          <a:graphicData uri="http://schemas.openxmlformats.org/presentationml/2006/ole">
            <mc:AlternateContent xmlns:mc="http://schemas.openxmlformats.org/markup-compatibility/2006">
              <mc:Choice xmlns:v="urn:schemas-microsoft-com:vml" Requires="v">
                <p:oleObj spid="_x0000_s31767" name="Equation" r:id="rId15" imgW="1257300" imgH="368300" progId="Equation.3">
                  <p:embed/>
                </p:oleObj>
              </mc:Choice>
              <mc:Fallback>
                <p:oleObj name="Equation" r:id="rId15" imgW="1257300" imgH="36830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36413" y="5535613"/>
                        <a:ext cx="2227262"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7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7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4.4</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a:t>
            </a:r>
            <a:r>
              <a:rPr lang="en-US" sz="2400" dirty="0" err="1" smtClean="0"/>
              <a:t>b</a:t>
            </a:r>
            <a:r>
              <a:rPr lang="en-US" sz="2400" dirty="0" smtClean="0"/>
              <a:t>) Using the results from (a), our equation for the decay of the drug in the bloodstream is </a:t>
            </a:r>
            <a:r>
              <a:rPr lang="en-US" sz="2400" dirty="0" err="1" smtClean="0"/>
              <a:t>C(t</a:t>
            </a:r>
            <a:r>
              <a:rPr lang="en-US" sz="2400" dirty="0" smtClean="0"/>
              <a:t>) = C</a:t>
            </a:r>
            <a:r>
              <a:rPr lang="en-US" sz="2400" baseline="-25000" dirty="0" smtClean="0"/>
              <a:t>0</a:t>
            </a:r>
            <a:r>
              <a:rPr lang="en-US" sz="2400" dirty="0" smtClean="0"/>
              <a:t>e</a:t>
            </a:r>
            <a:r>
              <a:rPr lang="en-US" sz="2400" baseline="30000" dirty="0" smtClean="0"/>
              <a:t>−0.069t</a:t>
            </a:r>
            <a:endParaRPr lang="en-US" sz="2400" dirty="0" smtClean="0"/>
          </a:p>
          <a:p>
            <a:pPr marL="571500" indent="-571500"/>
            <a:r>
              <a:rPr lang="en-US" sz="2400" dirty="0" smtClean="0"/>
              <a:t>Recall that </a:t>
            </a:r>
            <a:r>
              <a:rPr lang="en-US" sz="2400" dirty="0" err="1" smtClean="0"/>
              <a:t>t</a:t>
            </a:r>
            <a:r>
              <a:rPr lang="en-US" sz="2400" dirty="0" smtClean="0"/>
              <a:t> is measured in days, thus if we want to know how much is left after 4 hours, we need to convert this to units of days: 4 hours × 1 day/24 hours = 1/6 days. Thus, we want to know how much of C</a:t>
            </a:r>
            <a:r>
              <a:rPr lang="en-US" sz="2400" baseline="-25000" dirty="0" smtClean="0"/>
              <a:t>0</a:t>
            </a:r>
            <a:r>
              <a:rPr lang="en-US" sz="2400" dirty="0" smtClean="0"/>
              <a:t> is left after 1/6 days:</a:t>
            </a:r>
          </a:p>
          <a:p>
            <a:pPr marL="571500" indent="-571500"/>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r>
              <a:rPr lang="en-US" sz="2400" dirty="0" smtClean="0"/>
              <a:t>Thus, there is approximately 98.9% of the administered dose left after 4 hours.</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2. </a:t>
            </a:r>
            <a:r>
              <a:rPr lang="en-US" dirty="0" smtClean="0"/>
              <a:t>(4.2) Exponential &amp; Logarithmic Functions: Review</a:t>
            </a:r>
          </a:p>
        </p:txBody>
      </p:sp>
      <p:graphicFrame>
        <p:nvGraphicFramePr>
          <p:cNvPr id="12" name="Object 11"/>
          <p:cNvGraphicFramePr>
            <a:graphicFrameLocks noChangeAspect="1"/>
          </p:cNvGraphicFramePr>
          <p:nvPr/>
        </p:nvGraphicFramePr>
        <p:xfrm>
          <a:off x="3074832" y="3897804"/>
          <a:ext cx="2562287" cy="475475"/>
        </p:xfrm>
        <a:graphic>
          <a:graphicData uri="http://schemas.openxmlformats.org/presentationml/2006/ole">
            <mc:AlternateContent xmlns:mc="http://schemas.openxmlformats.org/markup-compatibility/2006">
              <mc:Choice xmlns:v="urn:schemas-microsoft-com:vml" Requires="v">
                <p:oleObj spid="_x0000_s32782" name="Equation" r:id="rId3" imgW="1231900" imgH="228600" progId="Equation.3">
                  <p:embed/>
                </p:oleObj>
              </mc:Choice>
              <mc:Fallback>
                <p:oleObj name="Equation" r:id="rId3" imgW="1231900" imgH="228600"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4832" y="3897804"/>
                        <a:ext cx="2562287" cy="47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8" name="Object 10"/>
          <p:cNvGraphicFramePr>
            <a:graphicFrameLocks noChangeAspect="1"/>
          </p:cNvGraphicFramePr>
          <p:nvPr/>
        </p:nvGraphicFramePr>
        <p:xfrm>
          <a:off x="3964664" y="4530051"/>
          <a:ext cx="1346200" cy="369888"/>
        </p:xfrm>
        <a:graphic>
          <a:graphicData uri="http://schemas.openxmlformats.org/presentationml/2006/ole">
            <mc:AlternateContent xmlns:mc="http://schemas.openxmlformats.org/markup-compatibility/2006">
              <mc:Choice xmlns:v="urn:schemas-microsoft-com:vml" Requires="v">
                <p:oleObj spid="_x0000_s32783" name="Equation" r:id="rId5" imgW="647700" imgH="177800" progId="Equation.3">
                  <p:embed/>
                </p:oleObj>
              </mc:Choice>
              <mc:Fallback>
                <p:oleObj name="Equation" r:id="rId5" imgW="647700" imgH="177800" progId="Equation.3">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4664" y="4530051"/>
                        <a:ext cx="1346200"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7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4.5</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Biologists studying salmon have found that the oxygen consumption of yearling salmon (in appropriate units) increases exponentially with the speed of swimming</a:t>
            </a:r>
          </a:p>
          <a:p>
            <a:pPr marL="571500" indent="-571500"/>
            <a:r>
              <a:rPr lang="en-US" sz="2400" dirty="0" smtClean="0"/>
              <a:t>Specifically, </a:t>
            </a:r>
            <a:r>
              <a:rPr lang="en-US" sz="2400" dirty="0" err="1" smtClean="0"/>
              <a:t>f(x</a:t>
            </a:r>
            <a:r>
              <a:rPr lang="en-US" sz="2400" dirty="0" smtClean="0"/>
              <a:t>) = 100e</a:t>
            </a:r>
            <a:r>
              <a:rPr lang="en-US" sz="2400" baseline="30000" dirty="0" smtClean="0"/>
              <a:t>0.6x</a:t>
            </a:r>
            <a:r>
              <a:rPr lang="en-US" sz="2400" dirty="0" smtClean="0"/>
              <a:t> where </a:t>
            </a:r>
            <a:r>
              <a:rPr lang="en-US" sz="2400" dirty="0" err="1" smtClean="0"/>
              <a:t>x</a:t>
            </a:r>
            <a:r>
              <a:rPr lang="en-US" sz="2400" dirty="0" smtClean="0"/>
              <a:t> is the speed in feet per second, and </a:t>
            </a:r>
            <a:r>
              <a:rPr lang="en-US" sz="2400" dirty="0" err="1" smtClean="0"/>
              <a:t>f</a:t>
            </a:r>
            <a:r>
              <a:rPr lang="en-US" sz="2400" dirty="0" smtClean="0"/>
              <a:t> gives the oxygen consumption</a:t>
            </a:r>
          </a:p>
          <a:p>
            <a:pPr marL="571500" indent="-571500"/>
            <a:r>
              <a:rPr lang="en-US" sz="2400" dirty="0" smtClean="0"/>
              <a:t>Find each of the following:</a:t>
            </a:r>
          </a:p>
          <a:p>
            <a:pPr marL="971550" lvl="1" indent="-571500"/>
            <a:r>
              <a:rPr lang="en-US" sz="2000" dirty="0" smtClean="0"/>
              <a:t>(a) The oxygen consumption when the </a:t>
            </a:r>
            <a:r>
              <a:rPr lang="en-US" sz="2000" dirty="0" err="1" smtClean="0"/>
              <a:t>ﬁsh</a:t>
            </a:r>
            <a:r>
              <a:rPr lang="en-US" sz="2000" dirty="0" smtClean="0"/>
              <a:t> are not moving </a:t>
            </a:r>
          </a:p>
          <a:p>
            <a:pPr marL="971550" lvl="1" indent="-571500"/>
            <a:r>
              <a:rPr lang="en-US" sz="2000" dirty="0" smtClean="0"/>
              <a:t>(</a:t>
            </a:r>
            <a:r>
              <a:rPr lang="en-US" sz="2000" dirty="0" err="1" smtClean="0"/>
              <a:t>b</a:t>
            </a:r>
            <a:r>
              <a:rPr lang="en-US" sz="2000" dirty="0" smtClean="0"/>
              <a:t>) The oxygen consumption at a speed of 2 ft/</a:t>
            </a:r>
            <a:r>
              <a:rPr lang="en-US" sz="2000" dirty="0" err="1" smtClean="0"/>
              <a:t>s</a:t>
            </a:r>
            <a:r>
              <a:rPr lang="en-US" sz="2000" dirty="0" smtClean="0"/>
              <a:t> </a:t>
            </a:r>
          </a:p>
          <a:p>
            <a:pPr marL="971550" lvl="1" indent="-571500"/>
            <a:r>
              <a:rPr lang="en-US" sz="2000" dirty="0" smtClean="0"/>
              <a:t>(</a:t>
            </a:r>
            <a:r>
              <a:rPr lang="en-US" sz="2000" dirty="0" err="1" smtClean="0"/>
              <a:t>c</a:t>
            </a:r>
            <a:r>
              <a:rPr lang="en-US" sz="2000" dirty="0" smtClean="0"/>
              <a:t>) If a salmon is swimming at 2 ft/</a:t>
            </a:r>
            <a:r>
              <a:rPr lang="en-US" sz="2000" dirty="0" err="1" smtClean="0"/>
              <a:t>s</a:t>
            </a:r>
            <a:r>
              <a:rPr lang="en-US" sz="2000" dirty="0" smtClean="0"/>
              <a:t>, how much faster does it need to swim to double its oxygen consumption? </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2. </a:t>
            </a:r>
            <a:r>
              <a:rPr lang="en-US" dirty="0" smtClean="0"/>
              <a:t>(4.2) Exponential &amp; Logarithmic Functions: Review</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4.5 </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AutoNum type="alphaLcParenBoth"/>
            </a:pPr>
            <a:r>
              <a:rPr lang="en-US" sz="2400" dirty="0" smtClean="0"/>
              <a:t>Find the oxygen consumption when the </a:t>
            </a:r>
            <a:r>
              <a:rPr lang="en-US" sz="2400" dirty="0" err="1" smtClean="0"/>
              <a:t>ﬁsh</a:t>
            </a:r>
            <a:r>
              <a:rPr lang="en-US" sz="2400" dirty="0" smtClean="0"/>
              <a:t> are not moving.</a:t>
            </a:r>
          </a:p>
          <a:p>
            <a:pPr marL="571500" indent="-571500">
              <a:buNone/>
            </a:pPr>
            <a:r>
              <a:rPr lang="en-US" sz="2400" dirty="0" smtClean="0"/>
              <a:t>Solution: </a:t>
            </a:r>
          </a:p>
          <a:p>
            <a:pPr marL="571500" indent="-571500"/>
            <a:r>
              <a:rPr lang="en-US" sz="2400" dirty="0" smtClean="0"/>
              <a:t>When the </a:t>
            </a:r>
            <a:r>
              <a:rPr lang="en-US" sz="2400" dirty="0" err="1" smtClean="0"/>
              <a:t>ﬁsh</a:t>
            </a:r>
            <a:r>
              <a:rPr lang="en-US" sz="2400" dirty="0" smtClean="0"/>
              <a:t> are not moving, their speed is 0 ft/</a:t>
            </a:r>
            <a:r>
              <a:rPr lang="en-US" sz="2400" dirty="0" err="1" smtClean="0"/>
              <a:t>s</a:t>
            </a:r>
            <a:r>
              <a:rPr lang="en-US" sz="2400" dirty="0" smtClean="0"/>
              <a:t>. </a:t>
            </a:r>
          </a:p>
          <a:p>
            <a:pPr marL="571500" indent="-571500"/>
            <a:r>
              <a:rPr lang="en-US" sz="2400" dirty="0" smtClean="0"/>
              <a:t>Thus, when </a:t>
            </a:r>
            <a:r>
              <a:rPr lang="en-US" sz="2400" dirty="0" err="1" smtClean="0"/>
              <a:t>x</a:t>
            </a:r>
            <a:r>
              <a:rPr lang="en-US" sz="2400" dirty="0" smtClean="0"/>
              <a:t>=0, f(0) = 100e</a:t>
            </a:r>
            <a:r>
              <a:rPr lang="en-US" sz="2400" baseline="30000" dirty="0" smtClean="0"/>
              <a:t>0.6×0</a:t>
            </a:r>
            <a:endParaRPr lang="en-US" sz="2400" dirty="0" smtClean="0"/>
          </a:p>
          <a:p>
            <a:pPr marL="571500" indent="-571500">
              <a:buNone/>
            </a:pPr>
            <a:r>
              <a:rPr lang="en-US" sz="2400" dirty="0" smtClean="0"/>
              <a:t>						      = 100e</a:t>
            </a:r>
            <a:r>
              <a:rPr lang="en-US" sz="2400" baseline="30000" dirty="0" smtClean="0"/>
              <a:t>0</a:t>
            </a:r>
            <a:r>
              <a:rPr lang="en-US" sz="2400" dirty="0" smtClean="0"/>
              <a:t> </a:t>
            </a:r>
          </a:p>
          <a:p>
            <a:pPr marL="571500" indent="-571500">
              <a:buNone/>
            </a:pPr>
            <a:r>
              <a:rPr lang="en-US" sz="2400" dirty="0" smtClean="0"/>
              <a:t>						      = 100 × 1 </a:t>
            </a:r>
          </a:p>
          <a:p>
            <a:pPr marL="571500" indent="-571500">
              <a:buNone/>
            </a:pPr>
            <a:r>
              <a:rPr lang="en-US" sz="2400" dirty="0" smtClean="0"/>
              <a:t>						      = 100</a:t>
            </a:r>
          </a:p>
          <a:p>
            <a:pPr marL="571500" indent="-571500"/>
            <a:r>
              <a:rPr lang="en-US" sz="2400" dirty="0" smtClean="0"/>
              <a:t>Thus, when the </a:t>
            </a:r>
            <a:r>
              <a:rPr lang="en-US" sz="2400" dirty="0" err="1" smtClean="0"/>
              <a:t>ﬁsh</a:t>
            </a:r>
            <a:r>
              <a:rPr lang="en-US" sz="2400" dirty="0" smtClean="0"/>
              <a:t> are not moving, their oxygen consumption is 100 units.</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2. </a:t>
            </a:r>
            <a:r>
              <a:rPr lang="en-US" dirty="0" smtClean="0"/>
              <a:t>(4.2) Exponential &amp; Logarithmic Functions: Review</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4.5 </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a:t>
            </a:r>
            <a:r>
              <a:rPr lang="en-US" sz="2400" dirty="0" err="1" smtClean="0"/>
              <a:t>b</a:t>
            </a:r>
            <a:r>
              <a:rPr lang="en-US" sz="2400" dirty="0" smtClean="0"/>
              <a:t>)   Find the oxygen consumption at a speed of 2 ft/</a:t>
            </a:r>
            <a:r>
              <a:rPr lang="en-US" sz="2400" dirty="0" err="1" smtClean="0"/>
              <a:t>s</a:t>
            </a:r>
            <a:r>
              <a:rPr lang="en-US" sz="2400" dirty="0" smtClean="0"/>
              <a:t>.</a:t>
            </a:r>
          </a:p>
          <a:p>
            <a:pPr marL="571500" indent="-571500">
              <a:buNone/>
            </a:pPr>
            <a:r>
              <a:rPr lang="en-US" sz="2400" dirty="0" smtClean="0"/>
              <a:t>Solution:</a:t>
            </a:r>
          </a:p>
          <a:p>
            <a:pPr marL="571500" indent="-571500"/>
            <a:r>
              <a:rPr lang="en-US" sz="2400" dirty="0" smtClean="0"/>
              <a:t>Here </a:t>
            </a:r>
            <a:r>
              <a:rPr lang="en-US" sz="2400" dirty="0" err="1" smtClean="0"/>
              <a:t>x</a:t>
            </a:r>
            <a:r>
              <a:rPr lang="en-US" sz="2400" dirty="0" smtClean="0"/>
              <a:t>=2 and f(2) = 100e</a:t>
            </a:r>
            <a:r>
              <a:rPr lang="en-US" sz="2400" baseline="30000" dirty="0" smtClean="0"/>
              <a:t>0.6×2</a:t>
            </a:r>
            <a:r>
              <a:rPr lang="en-US" sz="2400" dirty="0" smtClean="0"/>
              <a:t> </a:t>
            </a:r>
          </a:p>
          <a:p>
            <a:pPr marL="571500" indent="-571500">
              <a:buNone/>
            </a:pPr>
            <a:r>
              <a:rPr lang="en-US" sz="2400" dirty="0" smtClean="0"/>
              <a:t>						 = 100e</a:t>
            </a:r>
            <a:r>
              <a:rPr lang="en-US" sz="2400" baseline="30000" dirty="0" smtClean="0"/>
              <a:t>1.2</a:t>
            </a:r>
            <a:r>
              <a:rPr lang="en-US" sz="2400" dirty="0" smtClean="0"/>
              <a:t> </a:t>
            </a:r>
          </a:p>
          <a:p>
            <a:pPr marL="571500" indent="-571500">
              <a:buNone/>
            </a:pPr>
            <a:r>
              <a:rPr lang="en-US" sz="2400" dirty="0" smtClean="0"/>
              <a:t>						 ≈ 332</a:t>
            </a:r>
          </a:p>
          <a:p>
            <a:pPr marL="571500" indent="-571500">
              <a:buNone/>
            </a:pPr>
            <a:endParaRPr lang="en-US" sz="2400" dirty="0" smtClean="0"/>
          </a:p>
          <a:p>
            <a:pPr marL="571500" indent="-571500"/>
            <a:r>
              <a:rPr lang="en-US" sz="2400" dirty="0" smtClean="0"/>
              <a:t>Thus, at a speed of 2 ft/</a:t>
            </a:r>
            <a:r>
              <a:rPr lang="en-US" sz="2400" dirty="0" err="1" smtClean="0"/>
              <a:t>s</a:t>
            </a:r>
            <a:r>
              <a:rPr lang="en-US" sz="2400" dirty="0" smtClean="0"/>
              <a:t>, oxygen consumption is 332 units.</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2. </a:t>
            </a:r>
            <a:r>
              <a:rPr lang="en-US" dirty="0" smtClean="0"/>
              <a:t>(4.2) Exponential &amp; Logarithmic Functions: Review</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4.5 </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571500" indent="-571500">
              <a:buNone/>
            </a:pPr>
            <a:r>
              <a:rPr lang="en-US" sz="2400" dirty="0" smtClean="0"/>
              <a:t>(</a:t>
            </a:r>
            <a:r>
              <a:rPr lang="en-US" sz="2400" dirty="0" err="1" smtClean="0"/>
              <a:t>c</a:t>
            </a:r>
            <a:r>
              <a:rPr lang="en-US" sz="2400" dirty="0" smtClean="0"/>
              <a:t>)    If a salmon is swimming at 2 ft/</a:t>
            </a:r>
            <a:r>
              <a:rPr lang="en-US" sz="2400" dirty="0" err="1" smtClean="0"/>
              <a:t>s</a:t>
            </a:r>
            <a:r>
              <a:rPr lang="en-US" sz="2400" dirty="0" smtClean="0"/>
              <a:t>, how much faster does it need to swim to double its oxygen consumption?</a:t>
            </a:r>
          </a:p>
          <a:p>
            <a:pPr marL="571500" indent="-571500">
              <a:buNone/>
            </a:pPr>
            <a:r>
              <a:rPr lang="en-US" sz="2400" dirty="0" smtClean="0"/>
              <a:t>Solution:</a:t>
            </a:r>
          </a:p>
          <a:p>
            <a:pPr marL="571500" indent="-571500"/>
            <a:r>
              <a:rPr lang="en-US" sz="2400" dirty="0" smtClean="0"/>
              <a:t>We want to solve for </a:t>
            </a:r>
            <a:r>
              <a:rPr lang="en-US" sz="2400" dirty="0" err="1" smtClean="0"/>
              <a:t>x</a:t>
            </a:r>
            <a:r>
              <a:rPr lang="en-US" sz="2400" dirty="0" smtClean="0"/>
              <a:t> when oxygen consumption is 2 × f(2) = 2 × 332 = 664 units. </a:t>
            </a:r>
          </a:p>
          <a:p>
            <a:pPr marL="571500" indent="-571500">
              <a:buNone/>
            </a:pPr>
            <a:r>
              <a:rPr lang="en-US" sz="2400" dirty="0" smtClean="0"/>
              <a:t>					664 = 100e</a:t>
            </a:r>
            <a:r>
              <a:rPr lang="en-US" sz="2400" baseline="30000" dirty="0" smtClean="0"/>
              <a:t>0.6x</a:t>
            </a:r>
            <a:r>
              <a:rPr lang="en-US" sz="2400" dirty="0" smtClean="0"/>
              <a:t> </a:t>
            </a:r>
          </a:p>
          <a:p>
            <a:pPr marL="571500" indent="-571500">
              <a:buNone/>
            </a:pPr>
            <a:r>
              <a:rPr lang="en-US" sz="2400" dirty="0" smtClean="0"/>
              <a:t>				      6.64 = e</a:t>
            </a:r>
            <a:r>
              <a:rPr lang="en-US" sz="2400" baseline="30000" dirty="0" smtClean="0"/>
              <a:t>0.6x</a:t>
            </a:r>
            <a:r>
              <a:rPr lang="en-US" sz="2400" dirty="0" smtClean="0"/>
              <a:t> </a:t>
            </a:r>
          </a:p>
          <a:p>
            <a:pPr marL="571500" indent="-571500">
              <a:buNone/>
            </a:pPr>
            <a:r>
              <a:rPr lang="en-US" sz="2400" dirty="0" smtClean="0"/>
              <a:t>				  </a:t>
            </a:r>
            <a:r>
              <a:rPr lang="en-US" sz="2400" dirty="0" err="1" smtClean="0"/>
              <a:t>ln</a:t>
            </a:r>
            <a:r>
              <a:rPr lang="en-US" sz="2400" dirty="0" smtClean="0"/>
              <a:t> 6.64 = </a:t>
            </a:r>
            <a:r>
              <a:rPr lang="en-US" sz="2400" dirty="0" err="1" smtClean="0"/>
              <a:t>ln</a:t>
            </a:r>
            <a:r>
              <a:rPr lang="en-US" sz="2400" dirty="0" smtClean="0"/>
              <a:t> e</a:t>
            </a:r>
            <a:r>
              <a:rPr lang="en-US" sz="2400" baseline="30000" dirty="0" smtClean="0"/>
              <a:t>0.6x</a:t>
            </a:r>
            <a:r>
              <a:rPr lang="en-US" sz="2400" dirty="0" smtClean="0"/>
              <a:t> </a:t>
            </a:r>
          </a:p>
          <a:p>
            <a:pPr marL="571500" indent="-571500">
              <a:buNone/>
            </a:pPr>
            <a:r>
              <a:rPr lang="en-US" sz="2400" dirty="0" smtClean="0"/>
              <a:t>				  </a:t>
            </a:r>
            <a:r>
              <a:rPr lang="en-US" sz="2400" dirty="0" err="1" smtClean="0"/>
              <a:t>ln</a:t>
            </a:r>
            <a:r>
              <a:rPr lang="en-US" sz="2400" dirty="0" smtClean="0"/>
              <a:t> 6.64 = 0.6x </a:t>
            </a:r>
          </a:p>
          <a:p>
            <a:pPr marL="571500" indent="-571500">
              <a:buNone/>
            </a:pPr>
            <a:r>
              <a:rPr lang="en-US" sz="2400" dirty="0" smtClean="0"/>
              <a:t>					      </a:t>
            </a:r>
            <a:r>
              <a:rPr lang="en-US" sz="2400" dirty="0" err="1" smtClean="0"/>
              <a:t>x</a:t>
            </a:r>
            <a:r>
              <a:rPr lang="en-US" sz="2400" dirty="0" smtClean="0"/>
              <a:t> = </a:t>
            </a:r>
            <a:r>
              <a:rPr lang="en-US" sz="2400" dirty="0" err="1" smtClean="0"/>
              <a:t>ln</a:t>
            </a:r>
            <a:r>
              <a:rPr lang="en-US" sz="2400" dirty="0" smtClean="0"/>
              <a:t> 6.64 / 0.6 ≈ 3.16 ft/</a:t>
            </a:r>
            <a:r>
              <a:rPr lang="en-US" sz="2400" dirty="0" err="1" smtClean="0"/>
              <a:t>s</a:t>
            </a:r>
            <a:r>
              <a:rPr lang="en-US" sz="2400" dirty="0" smtClean="0"/>
              <a:t> </a:t>
            </a:r>
          </a:p>
          <a:p>
            <a:pPr marL="571500" indent="-571500"/>
            <a:r>
              <a:rPr lang="en-US" sz="2400" dirty="0" smtClean="0"/>
              <a:t>Notice, 3.16 ft/</a:t>
            </a:r>
            <a:r>
              <a:rPr lang="en-US" sz="2400" dirty="0" err="1" smtClean="0"/>
              <a:t>s</a:t>
            </a:r>
            <a:r>
              <a:rPr lang="en-US" sz="2400" dirty="0" smtClean="0"/>
              <a:t> is 3.16 − 2 = 1.16 ft/</a:t>
            </a:r>
            <a:r>
              <a:rPr lang="en-US" sz="2400" dirty="0" err="1" smtClean="0"/>
              <a:t>s</a:t>
            </a:r>
            <a:r>
              <a:rPr lang="en-US" sz="2400" dirty="0" smtClean="0"/>
              <a:t> faster than 2 ft/</a:t>
            </a:r>
            <a:r>
              <a:rPr lang="en-US" sz="2400" dirty="0" err="1" smtClean="0"/>
              <a:t>s</a:t>
            </a:r>
            <a:r>
              <a:rPr lang="en-US" sz="2400" dirty="0" smtClean="0"/>
              <a:t>. Thus, to get double the oxygen consumption as when swimming 2 ft/</a:t>
            </a:r>
            <a:r>
              <a:rPr lang="en-US" sz="2400" dirty="0" err="1" smtClean="0"/>
              <a:t>s</a:t>
            </a:r>
            <a:r>
              <a:rPr lang="en-US" sz="2400" dirty="0" smtClean="0"/>
              <a:t>, the salmon would have to swim 1.16 ft/</a:t>
            </a:r>
            <a:r>
              <a:rPr lang="en-US" sz="2400" dirty="0" err="1" smtClean="0"/>
              <a:t>s</a:t>
            </a:r>
            <a:r>
              <a:rPr lang="en-US" sz="2400" dirty="0" smtClean="0"/>
              <a:t> faster.</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2. </a:t>
            </a:r>
            <a:r>
              <a:rPr lang="en-US" dirty="0" smtClean="0"/>
              <a:t>(4.2) Exponential &amp; Logarithmic Functions: Review</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 Introduction</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Definition: two variables </a:t>
            </a:r>
            <a:r>
              <a:rPr lang="en-US" sz="2400" dirty="0" err="1" smtClean="0"/>
              <a:t>x</a:t>
            </a:r>
            <a:r>
              <a:rPr lang="en-US" sz="2400" dirty="0" smtClean="0"/>
              <a:t> and </a:t>
            </a:r>
            <a:r>
              <a:rPr lang="en-US" sz="2400" dirty="0" err="1" smtClean="0"/>
              <a:t>y</a:t>
            </a:r>
            <a:r>
              <a:rPr lang="en-US" sz="2400" dirty="0" smtClean="0"/>
              <a:t> are said to be </a:t>
            </a:r>
            <a:r>
              <a:rPr lang="en-US" sz="2400" b="1" dirty="0" err="1" smtClean="0"/>
              <a:t>allometrically</a:t>
            </a:r>
            <a:r>
              <a:rPr lang="en-US" sz="2400" b="1" dirty="0" smtClean="0"/>
              <a:t> related</a:t>
            </a:r>
            <a:r>
              <a:rPr lang="en-US" sz="2400" dirty="0" smtClean="0"/>
              <a:t> if                 where a and </a:t>
            </a:r>
            <a:r>
              <a:rPr lang="en-US" sz="2400" dirty="0" err="1" smtClean="0"/>
              <a:t>b</a:t>
            </a:r>
            <a:r>
              <a:rPr lang="en-US" sz="2400" dirty="0" smtClean="0"/>
              <a:t> are real constants</a:t>
            </a:r>
          </a:p>
          <a:p>
            <a:pPr marL="571500" indent="-571500"/>
            <a:r>
              <a:rPr lang="en-US" sz="2400" dirty="0" smtClean="0"/>
              <a:t>Note: This is different from an exponential relationship where the variable is in the exponent:               It is important that you know the difference, especially in what follows</a:t>
            </a:r>
          </a:p>
          <a:p>
            <a:pPr marL="571500" indent="-571500"/>
            <a:r>
              <a:rPr lang="en-US" sz="2400" dirty="0" smtClean="0"/>
              <a:t>Some typical biological relationships that are </a:t>
            </a:r>
            <a:r>
              <a:rPr lang="en-US" sz="2400" dirty="0" err="1" smtClean="0"/>
              <a:t>allometric</a:t>
            </a:r>
            <a:r>
              <a:rPr lang="en-US" sz="2400" dirty="0" smtClean="0"/>
              <a:t>:</a:t>
            </a:r>
          </a:p>
          <a:p>
            <a:pPr marL="971550" lvl="1" indent="-571500"/>
            <a:endParaRPr lang="en-US" sz="1200" dirty="0" smtClean="0"/>
          </a:p>
          <a:p>
            <a:pPr marL="971550" lvl="1" indent="-571500"/>
            <a:r>
              <a:rPr lang="en-US" sz="2000" dirty="0" smtClean="0"/>
              <a:t>Length vs. Volume</a:t>
            </a:r>
          </a:p>
          <a:p>
            <a:pPr marL="971550" lvl="1" indent="-571500"/>
            <a:r>
              <a:rPr lang="en-US" sz="2000" dirty="0" smtClean="0"/>
              <a:t>Surface area vs. Volume</a:t>
            </a:r>
          </a:p>
          <a:p>
            <a:pPr marL="971550" lvl="1" indent="-571500"/>
            <a:r>
              <a:rPr lang="en-US" sz="2000" dirty="0" smtClean="0"/>
              <a:t>Body weight vs. brain weight</a:t>
            </a:r>
          </a:p>
          <a:p>
            <a:pPr marL="971550" lvl="1" indent="-571500"/>
            <a:r>
              <a:rPr lang="en-US" sz="2000" dirty="0" smtClean="0"/>
              <a:t>Body weight vs. blood volume</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3. (4.3) </a:t>
            </a:r>
            <a:r>
              <a:rPr lang="en-US" dirty="0" err="1" smtClean="0">
                <a:solidFill>
                  <a:prstClr val="white"/>
                </a:solidFill>
              </a:rPr>
              <a:t>Allometry</a:t>
            </a:r>
            <a:endParaRPr lang="en-US" dirty="0" smtClean="0"/>
          </a:p>
        </p:txBody>
      </p:sp>
      <p:graphicFrame>
        <p:nvGraphicFramePr>
          <p:cNvPr id="39938" name="Object 2"/>
          <p:cNvGraphicFramePr>
            <a:graphicFrameLocks noChangeAspect="1"/>
          </p:cNvGraphicFramePr>
          <p:nvPr/>
        </p:nvGraphicFramePr>
        <p:xfrm>
          <a:off x="4064550" y="1549826"/>
          <a:ext cx="1156315" cy="486404"/>
        </p:xfrm>
        <a:graphic>
          <a:graphicData uri="http://schemas.openxmlformats.org/presentationml/2006/ole">
            <mc:AlternateContent xmlns:mc="http://schemas.openxmlformats.org/markup-compatibility/2006">
              <mc:Choice xmlns:v="urn:schemas-microsoft-com:vml" Requires="v">
                <p:oleObj spid="_x0000_s39943" name="Equation" r:id="rId3" imgW="482600" imgH="203200" progId="Equation.3">
                  <p:embed/>
                </p:oleObj>
              </mc:Choice>
              <mc:Fallback>
                <p:oleObj name="Equation" r:id="rId3" imgW="4826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550" y="1549826"/>
                        <a:ext cx="1156315" cy="4864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9" name="Object 3"/>
          <p:cNvGraphicFramePr>
            <a:graphicFrameLocks noChangeAspect="1"/>
          </p:cNvGraphicFramePr>
          <p:nvPr/>
        </p:nvGraphicFramePr>
        <p:xfrm>
          <a:off x="5839910" y="2737186"/>
          <a:ext cx="871928" cy="448245"/>
        </p:xfrm>
        <a:graphic>
          <a:graphicData uri="http://schemas.openxmlformats.org/presentationml/2006/ole">
            <mc:AlternateContent xmlns:mc="http://schemas.openxmlformats.org/markup-compatibility/2006">
              <mc:Choice xmlns:v="urn:schemas-microsoft-com:vml" Requires="v">
                <p:oleObj spid="_x0000_s39944" name="Equation" r:id="rId5" imgW="393700" imgH="203200" progId="Equation.3">
                  <p:embed/>
                </p:oleObj>
              </mc:Choice>
              <mc:Fallback>
                <p:oleObj name="Equation" r:id="rId5" imgW="3937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9910" y="2737186"/>
                        <a:ext cx="871928" cy="4482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571500" indent="-571500"/>
            <a:r>
              <a:rPr lang="en-US" sz="2400" dirty="0" smtClean="0"/>
              <a:t>Recall from last time that we were able to come up with a “best” linear fit for </a:t>
            </a:r>
            <a:r>
              <a:rPr lang="en-US" sz="2400" dirty="0" err="1" smtClean="0"/>
              <a:t>bivariate</a:t>
            </a:r>
            <a:r>
              <a:rPr lang="en-US" sz="2400" dirty="0" smtClean="0"/>
              <a:t> data that seem to be linearly related</a:t>
            </a:r>
          </a:p>
          <a:p>
            <a:pPr marL="571500" indent="-571500"/>
            <a:r>
              <a:rPr lang="en-US" sz="2400" dirty="0" smtClean="0"/>
              <a:t>In many cases, however, if you were to plot data points obtained from biological measurements you would find that the data are not linearly related</a:t>
            </a:r>
          </a:p>
          <a:p>
            <a:pPr marL="571500" indent="-571500"/>
            <a:r>
              <a:rPr lang="en-US" sz="2400" dirty="0" smtClean="0"/>
              <a:t>As an example, consider population growth:</a:t>
            </a:r>
          </a:p>
          <a:p>
            <a:pPr marL="971550" lvl="1" indent="-571500"/>
            <a:r>
              <a:rPr lang="en-US" sz="2000" dirty="0" smtClean="0"/>
              <a:t>Imagine algae growing in a Petri dish, starting from a single cell</a:t>
            </a:r>
          </a:p>
          <a:p>
            <a:pPr marL="971550" lvl="1" indent="-571500"/>
            <a:r>
              <a:rPr lang="en-US" sz="2000" dirty="0" smtClean="0"/>
              <a:t>Through time the cell will split (or else die), then each new cell will split again, etc.</a:t>
            </a:r>
          </a:p>
          <a:p>
            <a:pPr marL="971550" lvl="1" indent="-571500"/>
            <a:r>
              <a:rPr lang="en-US" sz="2000" dirty="0" smtClean="0"/>
              <a:t>The total number of cells does not increase linearly (in an additive manner) through time </a:t>
            </a:r>
            <a:r>
              <a:rPr lang="en-US" sz="2000" i="1" dirty="0" smtClean="0"/>
              <a:t>but </a:t>
            </a:r>
            <a:r>
              <a:rPr lang="en-US" sz="2000" dirty="0" smtClean="0"/>
              <a:t>multiplicatively (by doubling)</a:t>
            </a:r>
          </a:p>
          <a:p>
            <a:pPr marL="971550" lvl="1" indent="-571500"/>
            <a:r>
              <a:rPr lang="en-US" sz="2000" dirty="0" smtClean="0"/>
              <a:t>If you were to plot the number of cells through time, it would </a:t>
            </a:r>
            <a:r>
              <a:rPr lang="en-US" sz="2000" b="1" dirty="0" smtClean="0"/>
              <a:t>not </a:t>
            </a:r>
            <a:r>
              <a:rPr lang="en-US" sz="2000" dirty="0" smtClean="0"/>
              <a:t>increase linearly</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1. </a:t>
            </a:r>
            <a:r>
              <a:rPr lang="en-US" dirty="0" smtClean="0"/>
              <a:t>(4.1) Exponential &amp; Logarithmic Functions in Biology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 Example 4.8 (Elephants)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It has been determined that for any elephant, surface area of the body can be estimated as an </a:t>
            </a:r>
            <a:r>
              <a:rPr lang="en-US" sz="2400" dirty="0" err="1" smtClean="0"/>
              <a:t>allometric</a:t>
            </a:r>
            <a:r>
              <a:rPr lang="en-US" sz="2400" dirty="0" smtClean="0"/>
              <a:t> function of trunk length:</a:t>
            </a:r>
          </a:p>
          <a:p>
            <a:pPr marL="571500" indent="-571500">
              <a:buNone/>
            </a:pPr>
            <a:endParaRPr lang="en-US" sz="2400" dirty="0" smtClean="0"/>
          </a:p>
          <a:p>
            <a:pPr marL="571500" indent="-571500"/>
            <a:r>
              <a:rPr lang="en-US" sz="2400" dirty="0" smtClean="0"/>
              <a:t>For African elephants the </a:t>
            </a:r>
            <a:r>
              <a:rPr lang="en-US" sz="2400" dirty="0" err="1" smtClean="0"/>
              <a:t>allometric</a:t>
            </a:r>
            <a:r>
              <a:rPr lang="en-US" sz="2400" dirty="0" smtClean="0"/>
              <a:t> exponent is 0.74:</a:t>
            </a:r>
          </a:p>
          <a:p>
            <a:pPr marL="571500" indent="-571500">
              <a:buNone/>
            </a:pPr>
            <a:endParaRPr lang="en-US" sz="2400" dirty="0" smtClean="0"/>
          </a:p>
          <a:p>
            <a:pPr marL="571500" indent="-571500">
              <a:buNone/>
            </a:pPr>
            <a:r>
              <a:rPr lang="en-US" sz="2400" dirty="0" smtClean="0"/>
              <a:t> </a:t>
            </a:r>
          </a:p>
          <a:p>
            <a:pPr marL="571500" indent="-571500"/>
            <a:r>
              <a:rPr lang="en-US" sz="2400" dirty="0" smtClean="0"/>
              <a:t>If a particular elephant has a surface area of 200 ft</a:t>
            </a:r>
            <a:r>
              <a:rPr lang="en-US" sz="2400" baseline="30000" dirty="0" smtClean="0"/>
              <a:t>2</a:t>
            </a:r>
            <a:r>
              <a:rPr lang="en-US" sz="2400" dirty="0" smtClean="0"/>
              <a:t> and a trunk length of 6 ft, what is the expected surface area of an elephant with a trunk length of 7 ft?</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3. (4.3) </a:t>
            </a:r>
            <a:r>
              <a:rPr lang="en-US" dirty="0" err="1" smtClean="0">
                <a:solidFill>
                  <a:prstClr val="white"/>
                </a:solidFill>
              </a:rPr>
              <a:t>Allometry</a:t>
            </a:r>
            <a:endParaRPr lang="en-US" dirty="0" smtClean="0"/>
          </a:p>
        </p:txBody>
      </p:sp>
      <p:graphicFrame>
        <p:nvGraphicFramePr>
          <p:cNvPr id="7" name="Object 6"/>
          <p:cNvGraphicFramePr>
            <a:graphicFrameLocks noChangeAspect="1"/>
          </p:cNvGraphicFramePr>
          <p:nvPr/>
        </p:nvGraphicFramePr>
        <p:xfrm>
          <a:off x="1613426" y="2349455"/>
          <a:ext cx="6157677" cy="433318"/>
        </p:xfrm>
        <a:graphic>
          <a:graphicData uri="http://schemas.openxmlformats.org/presentationml/2006/ole">
            <mc:AlternateContent xmlns:mc="http://schemas.openxmlformats.org/markup-compatibility/2006">
              <mc:Choice xmlns:v="urn:schemas-microsoft-com:vml" Requires="v">
                <p:oleObj spid="_x0000_s40969" name="Equation" r:id="rId3" imgW="3429000" imgH="241300" progId="Equation.3">
                  <p:embed/>
                </p:oleObj>
              </mc:Choice>
              <mc:Fallback>
                <p:oleObj name="Equation" r:id="rId3" imgW="3429000" imgH="2413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3426" y="2349455"/>
                        <a:ext cx="6157677" cy="4333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5" name="Object 5"/>
          <p:cNvGraphicFramePr>
            <a:graphicFrameLocks noChangeAspect="1"/>
          </p:cNvGraphicFramePr>
          <p:nvPr/>
        </p:nvGraphicFramePr>
        <p:xfrm>
          <a:off x="3456287" y="3433026"/>
          <a:ext cx="1339911" cy="456561"/>
        </p:xfrm>
        <a:graphic>
          <a:graphicData uri="http://schemas.openxmlformats.org/presentationml/2006/ole">
            <mc:AlternateContent xmlns:mc="http://schemas.openxmlformats.org/markup-compatibility/2006">
              <mc:Choice xmlns:v="urn:schemas-microsoft-com:vml" Requires="v">
                <p:oleObj spid="_x0000_s40970" name="Equation" r:id="rId5" imgW="596900" imgH="203200" progId="Equation.3">
                  <p:embed/>
                </p:oleObj>
              </mc:Choice>
              <mc:Fallback>
                <p:oleObj name="Equation" r:id="rId5" imgW="596900" imgH="2032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6287" y="3433026"/>
                        <a:ext cx="1339911" cy="4565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 Example 4.8 (Elephants)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We are given:</a:t>
            </a:r>
          </a:p>
          <a:p>
            <a:pPr marL="971550" lvl="1" indent="-571500"/>
            <a:r>
              <a:rPr lang="en-US" sz="2000" dirty="0" smtClean="0"/>
              <a:t>SA is </a:t>
            </a:r>
            <a:r>
              <a:rPr lang="en-US" sz="2000" dirty="0" err="1" smtClean="0"/>
              <a:t>allometrically</a:t>
            </a:r>
            <a:r>
              <a:rPr lang="en-US" sz="2000" dirty="0" smtClean="0"/>
              <a:t> related to TL:</a:t>
            </a:r>
          </a:p>
          <a:p>
            <a:pPr marL="971550" lvl="1" indent="-571500">
              <a:buNone/>
            </a:pPr>
            <a:endParaRPr lang="en-US" sz="800" dirty="0" smtClean="0"/>
          </a:p>
          <a:p>
            <a:pPr marL="971550" lvl="1" indent="-571500"/>
            <a:r>
              <a:rPr lang="en-US" sz="2000" dirty="0" smtClean="0"/>
              <a:t>The </a:t>
            </a:r>
            <a:r>
              <a:rPr lang="en-US" sz="2000" dirty="0" err="1" smtClean="0"/>
              <a:t>allometric</a:t>
            </a:r>
            <a:r>
              <a:rPr lang="en-US" sz="2000" dirty="0" smtClean="0"/>
              <a:t> exponent:</a:t>
            </a:r>
          </a:p>
          <a:p>
            <a:pPr marL="971550" lvl="1" indent="-571500">
              <a:buNone/>
            </a:pPr>
            <a:endParaRPr lang="en-US" sz="800" dirty="0" smtClean="0"/>
          </a:p>
          <a:p>
            <a:pPr marL="971550" lvl="1" indent="-571500"/>
            <a:r>
              <a:rPr lang="en-US" sz="2000" dirty="0" smtClean="0"/>
              <a:t>A data point: </a:t>
            </a:r>
          </a:p>
          <a:p>
            <a:pPr marL="571500" indent="-571500"/>
            <a:r>
              <a:rPr lang="en-US" sz="2400" dirty="0" smtClean="0"/>
              <a:t>We need to use the given data point to solve for yet unknown constant, a, and then use the model to make the requested prediction.</a:t>
            </a:r>
          </a:p>
          <a:p>
            <a:pPr marL="571500" indent="-571500"/>
            <a:endParaRPr lang="en-US" sz="2400" dirty="0" smtClean="0"/>
          </a:p>
          <a:p>
            <a:pPr marL="571500" indent="-571500"/>
            <a:r>
              <a:rPr lang="en-US" sz="2400" dirty="0" smtClean="0"/>
              <a:t>Hence the equation:</a:t>
            </a:r>
          </a:p>
          <a:p>
            <a:pPr marL="571500" indent="-571500"/>
            <a:r>
              <a:rPr lang="en-US" sz="2400" dirty="0" smtClean="0"/>
              <a:t>And the prediction</a:t>
            </a:r>
          </a:p>
          <a:p>
            <a:pPr marL="571500" indent="-571500"/>
            <a:r>
              <a:rPr lang="en-US" sz="2400" dirty="0" smtClean="0"/>
              <a:t>expected body surface area for a trunk 7 ft long is 223.9 ft</a:t>
            </a:r>
            <a:r>
              <a:rPr lang="en-US" sz="2400" baseline="30000" dirty="0" smtClean="0"/>
              <a:t>2</a:t>
            </a:r>
            <a:r>
              <a:rPr lang="en-US" sz="2400" dirty="0" smtClean="0"/>
              <a:t>  </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3. (4.3) </a:t>
            </a:r>
            <a:r>
              <a:rPr lang="en-US" dirty="0" err="1" smtClean="0">
                <a:solidFill>
                  <a:prstClr val="white"/>
                </a:solidFill>
              </a:rPr>
              <a:t>Allometry</a:t>
            </a:r>
            <a:endParaRPr lang="en-US" dirty="0" smtClean="0"/>
          </a:p>
        </p:txBody>
      </p:sp>
      <p:graphicFrame>
        <p:nvGraphicFramePr>
          <p:cNvPr id="41988" name="Object 4"/>
          <p:cNvGraphicFramePr>
            <a:graphicFrameLocks noChangeAspect="1"/>
          </p:cNvGraphicFramePr>
          <p:nvPr/>
        </p:nvGraphicFramePr>
        <p:xfrm>
          <a:off x="5124450" y="1593850"/>
          <a:ext cx="1084263" cy="455613"/>
        </p:xfrm>
        <a:graphic>
          <a:graphicData uri="http://schemas.openxmlformats.org/presentationml/2006/ole">
            <mc:AlternateContent xmlns:mc="http://schemas.openxmlformats.org/markup-compatibility/2006">
              <mc:Choice xmlns:v="urn:schemas-microsoft-com:vml" Requires="v">
                <p:oleObj spid="_x0000_s42006" name="Equation" r:id="rId3" imgW="482600" imgH="203200" progId="Equation.3">
                  <p:embed/>
                </p:oleObj>
              </mc:Choice>
              <mc:Fallback>
                <p:oleObj name="Equation" r:id="rId3" imgW="482600" imgH="203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450" y="1593850"/>
                        <a:ext cx="1084263"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9" name="Object 5"/>
          <p:cNvGraphicFramePr>
            <a:graphicFrameLocks noChangeAspect="1"/>
          </p:cNvGraphicFramePr>
          <p:nvPr/>
        </p:nvGraphicFramePr>
        <p:xfrm>
          <a:off x="5128043" y="2127211"/>
          <a:ext cx="1339850" cy="455612"/>
        </p:xfrm>
        <a:graphic>
          <a:graphicData uri="http://schemas.openxmlformats.org/presentationml/2006/ole">
            <mc:AlternateContent xmlns:mc="http://schemas.openxmlformats.org/markup-compatibility/2006">
              <mc:Choice xmlns:v="urn:schemas-microsoft-com:vml" Requires="v">
                <p:oleObj spid="_x0000_s42007" name="Equation" r:id="rId5" imgW="596900" imgH="203200" progId="Equation.3">
                  <p:embed/>
                </p:oleObj>
              </mc:Choice>
              <mc:Fallback>
                <p:oleObj name="Equation" r:id="rId5" imgW="596900" imgH="2032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8043" y="2127211"/>
                        <a:ext cx="1339850"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0" name="Object 6"/>
          <p:cNvGraphicFramePr>
            <a:graphicFrameLocks noChangeAspect="1"/>
          </p:cNvGraphicFramePr>
          <p:nvPr/>
        </p:nvGraphicFramePr>
        <p:xfrm>
          <a:off x="3057525" y="2669241"/>
          <a:ext cx="1837951" cy="391604"/>
        </p:xfrm>
        <a:graphic>
          <a:graphicData uri="http://schemas.openxmlformats.org/presentationml/2006/ole">
            <mc:AlternateContent xmlns:mc="http://schemas.openxmlformats.org/markup-compatibility/2006">
              <mc:Choice xmlns:v="urn:schemas-microsoft-com:vml" Requires="v">
                <p:oleObj spid="_x0000_s42008" name="Equation" r:id="rId7" imgW="952500" imgH="203200" progId="Equation.3">
                  <p:embed/>
                </p:oleObj>
              </mc:Choice>
              <mc:Fallback>
                <p:oleObj name="Equation" r:id="rId7" imgW="952500" imgH="2032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7525" y="2669241"/>
                        <a:ext cx="1837951" cy="3916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1" name="Object 7"/>
          <p:cNvGraphicFramePr>
            <a:graphicFrameLocks noChangeAspect="1"/>
          </p:cNvGraphicFramePr>
          <p:nvPr/>
        </p:nvGraphicFramePr>
        <p:xfrm>
          <a:off x="1032685" y="4270295"/>
          <a:ext cx="2138363" cy="455612"/>
        </p:xfrm>
        <a:graphic>
          <a:graphicData uri="http://schemas.openxmlformats.org/presentationml/2006/ole">
            <mc:AlternateContent xmlns:mc="http://schemas.openxmlformats.org/markup-compatibility/2006">
              <mc:Choice xmlns:v="urn:schemas-microsoft-com:vml" Requires="v">
                <p:oleObj spid="_x0000_s42009" name="Equation" r:id="rId9" imgW="952500" imgH="203200" progId="Equation.3">
                  <p:embed/>
                </p:oleObj>
              </mc:Choice>
              <mc:Fallback>
                <p:oleObj name="Equation" r:id="rId9" imgW="952500" imgH="2032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2685" y="4270295"/>
                        <a:ext cx="2138363"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2" name="Object 8"/>
          <p:cNvGraphicFramePr>
            <a:graphicFrameLocks noChangeAspect="1"/>
          </p:cNvGraphicFramePr>
          <p:nvPr/>
        </p:nvGraphicFramePr>
        <p:xfrm>
          <a:off x="3156819" y="4235490"/>
          <a:ext cx="2252662" cy="369887"/>
        </p:xfrm>
        <a:graphic>
          <a:graphicData uri="http://schemas.openxmlformats.org/presentationml/2006/ole">
            <mc:AlternateContent xmlns:mc="http://schemas.openxmlformats.org/markup-compatibility/2006">
              <mc:Choice xmlns:v="urn:schemas-microsoft-com:vml" Requires="v">
                <p:oleObj spid="_x0000_s42010" name="Equation" r:id="rId11" imgW="1003300" imgH="165100" progId="Equation.3">
                  <p:embed/>
                </p:oleObj>
              </mc:Choice>
              <mc:Fallback>
                <p:oleObj name="Equation" r:id="rId11" imgW="1003300" imgH="16510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6819" y="4235490"/>
                        <a:ext cx="2252662" cy="369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3" name="Object 9"/>
          <p:cNvGraphicFramePr>
            <a:graphicFrameLocks noChangeAspect="1"/>
          </p:cNvGraphicFramePr>
          <p:nvPr/>
        </p:nvGraphicFramePr>
        <p:xfrm>
          <a:off x="5402171" y="4313238"/>
          <a:ext cx="1768475" cy="284162"/>
        </p:xfrm>
        <a:graphic>
          <a:graphicData uri="http://schemas.openxmlformats.org/presentationml/2006/ole">
            <mc:AlternateContent xmlns:mc="http://schemas.openxmlformats.org/markup-compatibility/2006">
              <mc:Choice xmlns:v="urn:schemas-microsoft-com:vml" Requires="v">
                <p:oleObj spid="_x0000_s42011" name="Equation" r:id="rId13" imgW="787400" imgH="127000" progId="Equation.3">
                  <p:embed/>
                </p:oleObj>
              </mc:Choice>
              <mc:Fallback>
                <p:oleObj name="Equation" r:id="rId13" imgW="787400" imgH="12700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02171" y="4313238"/>
                        <a:ext cx="1768475"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5" name="Object 11"/>
          <p:cNvGraphicFramePr>
            <a:graphicFrameLocks noChangeAspect="1"/>
          </p:cNvGraphicFramePr>
          <p:nvPr/>
        </p:nvGraphicFramePr>
        <p:xfrm>
          <a:off x="3745556" y="4645025"/>
          <a:ext cx="1938337" cy="455613"/>
        </p:xfrm>
        <a:graphic>
          <a:graphicData uri="http://schemas.openxmlformats.org/presentationml/2006/ole">
            <mc:AlternateContent xmlns:mc="http://schemas.openxmlformats.org/markup-compatibility/2006">
              <mc:Choice xmlns:v="urn:schemas-microsoft-com:vml" Requires="v">
                <p:oleObj spid="_x0000_s42012" name="Equation" r:id="rId15" imgW="863600" imgH="203200" progId="Equation.3">
                  <p:embed/>
                </p:oleObj>
              </mc:Choice>
              <mc:Fallback>
                <p:oleObj name="Equation" r:id="rId15" imgW="863600" imgH="203200" progId="Equation.3">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45556" y="4645025"/>
                        <a:ext cx="1938337"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6" name="Object 12"/>
          <p:cNvGraphicFramePr>
            <a:graphicFrameLocks noChangeAspect="1"/>
          </p:cNvGraphicFramePr>
          <p:nvPr/>
        </p:nvGraphicFramePr>
        <p:xfrm>
          <a:off x="3746750" y="5083175"/>
          <a:ext cx="3249613" cy="455613"/>
        </p:xfrm>
        <a:graphic>
          <a:graphicData uri="http://schemas.openxmlformats.org/presentationml/2006/ole">
            <mc:AlternateContent xmlns:mc="http://schemas.openxmlformats.org/markup-compatibility/2006">
              <mc:Choice xmlns:v="urn:schemas-microsoft-com:vml" Requires="v">
                <p:oleObj spid="_x0000_s42013" name="Equation" r:id="rId17" imgW="1447800" imgH="203200" progId="Equation.3">
                  <p:embed/>
                </p:oleObj>
              </mc:Choice>
              <mc:Fallback>
                <p:oleObj name="Equation" r:id="rId17" imgW="1447800" imgH="203200" progId="Equation.3">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46750" y="5083175"/>
                        <a:ext cx="3249613"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9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99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9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99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99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199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Overview</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571500" indent="-571500"/>
            <a:endParaRPr lang="en-US" sz="2400" dirty="0" smtClean="0"/>
          </a:p>
          <a:p>
            <a:pPr marL="571500" indent="-571500">
              <a:buNone/>
            </a:pPr>
            <a:r>
              <a:rPr lang="en-US" sz="1200" dirty="0" smtClean="0"/>
              <a:t>Mass Vs. Right Wing Length</a:t>
            </a:r>
          </a:p>
          <a:p>
            <a:pPr marL="571500" indent="-571500">
              <a:buNone/>
            </a:pPr>
            <a:r>
              <a:rPr lang="en-US" sz="1200" dirty="0" smtClean="0"/>
              <a:t>Non-Linear Model for Wasps</a:t>
            </a:r>
          </a:p>
          <a:p>
            <a:pPr marL="571500" indent="-571500">
              <a:buNone/>
            </a:pPr>
            <a:endParaRPr lang="en-US" sz="2400" dirty="0" smtClean="0"/>
          </a:p>
          <a:p>
            <a:pPr marL="571500" indent="-571500">
              <a:buNone/>
            </a:pPr>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r>
              <a:rPr lang="en-US" sz="2400" dirty="0" smtClean="0"/>
              <a:t>As pointed out above, data often appear to have a strong relationship, but that relationship is not linear</a:t>
            </a:r>
          </a:p>
          <a:p>
            <a:pPr marL="571500" indent="-571500"/>
            <a:r>
              <a:rPr lang="en-US" sz="2400" dirty="0" smtClean="0"/>
              <a:t>We would like to apply the same analysis as before, but we would need to develop a new method to get the best fit curve</a:t>
            </a:r>
          </a:p>
          <a:p>
            <a:pPr marL="571500" indent="-571500"/>
            <a:r>
              <a:rPr lang="en-US" sz="2400" dirty="0" smtClean="0"/>
              <a:t>In some situations, however, a </a:t>
            </a:r>
            <a:r>
              <a:rPr lang="en-US" sz="2400" i="1" dirty="0" smtClean="0"/>
              <a:t>rescaling </a:t>
            </a:r>
            <a:r>
              <a:rPr lang="en-US" sz="2400" dirty="0" smtClean="0"/>
              <a:t>of the data could transform it in such a way that the new relationship is linear </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4. (</a:t>
            </a:r>
            <a:r>
              <a:rPr lang="en-US" dirty="0" smtClean="0"/>
              <a:t>4.4) Rescaling data: Log-Log &amp; Semi-Log Graphs</a:t>
            </a:r>
          </a:p>
        </p:txBody>
      </p:sp>
      <p:pic>
        <p:nvPicPr>
          <p:cNvPr id="13" name="Picture 12"/>
          <p:cNvPicPr>
            <a:picLocks noChangeAspect="1"/>
          </p:cNvPicPr>
          <p:nvPr/>
        </p:nvPicPr>
        <p:blipFill>
          <a:blip r:embed="rId2"/>
          <a:stretch>
            <a:fillRect/>
          </a:stretch>
        </p:blipFill>
        <p:spPr>
          <a:xfrm>
            <a:off x="2475845" y="1295103"/>
            <a:ext cx="4179550" cy="27813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Rewriting Equations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571500" indent="-571500"/>
            <a:r>
              <a:rPr lang="en-US" sz="2400" dirty="0" smtClean="0"/>
              <a:t>To see why this is the case, we begin- not with data- but with the types of curves we use to model the data</a:t>
            </a:r>
          </a:p>
          <a:p>
            <a:pPr marL="571500" indent="-571500"/>
            <a:r>
              <a:rPr lang="en-US" sz="2400" dirty="0" smtClean="0"/>
              <a:t>We start with an exponential equation:</a:t>
            </a:r>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r>
              <a:rPr lang="en-US" sz="2400" dirty="0" smtClean="0"/>
              <a:t>Let’s compare the structure of this equation with the equation of a line</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4. (</a:t>
            </a:r>
            <a:r>
              <a:rPr lang="en-US" dirty="0" smtClean="0"/>
              <a:t>4.4) Rescaling data: Log-Log &amp; Semi-Log Graphs</a:t>
            </a:r>
          </a:p>
        </p:txBody>
      </p:sp>
      <p:graphicFrame>
        <p:nvGraphicFramePr>
          <p:cNvPr id="44034" name="Object 2"/>
          <p:cNvGraphicFramePr>
            <a:graphicFrameLocks noChangeAspect="1"/>
          </p:cNvGraphicFramePr>
          <p:nvPr/>
        </p:nvGraphicFramePr>
        <p:xfrm>
          <a:off x="3416593" y="2525713"/>
          <a:ext cx="1236662" cy="449262"/>
        </p:xfrm>
        <a:graphic>
          <a:graphicData uri="http://schemas.openxmlformats.org/presentationml/2006/ole">
            <mc:AlternateContent xmlns:mc="http://schemas.openxmlformats.org/markup-compatibility/2006">
              <mc:Choice xmlns:v="urn:schemas-microsoft-com:vml" Requires="v">
                <p:oleObj spid="_x0000_s44045" name="Equation" r:id="rId3" imgW="558800" imgH="203200" progId="Equation.3">
                  <p:embed/>
                </p:oleObj>
              </mc:Choice>
              <mc:Fallback>
                <p:oleObj name="Equation" r:id="rId3" imgW="5588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593" y="2525713"/>
                        <a:ext cx="1236662"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5" name="Object 3"/>
          <p:cNvGraphicFramePr>
            <a:graphicFrameLocks noChangeAspect="1"/>
          </p:cNvGraphicFramePr>
          <p:nvPr/>
        </p:nvGraphicFramePr>
        <p:xfrm>
          <a:off x="2961206" y="2947135"/>
          <a:ext cx="2219325" cy="560387"/>
        </p:xfrm>
        <a:graphic>
          <a:graphicData uri="http://schemas.openxmlformats.org/presentationml/2006/ole">
            <mc:AlternateContent xmlns:mc="http://schemas.openxmlformats.org/markup-compatibility/2006">
              <mc:Choice xmlns:v="urn:schemas-microsoft-com:vml" Requires="v">
                <p:oleObj spid="_x0000_s44046" name="Equation" r:id="rId5" imgW="1003300" imgH="254000" progId="Equation.3">
                  <p:embed/>
                </p:oleObj>
              </mc:Choice>
              <mc:Fallback>
                <p:oleObj name="Equation" r:id="rId5" imgW="1003300" imgH="254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1206" y="2947135"/>
                        <a:ext cx="2219325"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6" name="Object 4"/>
          <p:cNvGraphicFramePr>
            <a:graphicFrameLocks noChangeAspect="1"/>
          </p:cNvGraphicFramePr>
          <p:nvPr/>
        </p:nvGraphicFramePr>
        <p:xfrm>
          <a:off x="2871788" y="3541713"/>
          <a:ext cx="2416175" cy="476250"/>
        </p:xfrm>
        <a:graphic>
          <a:graphicData uri="http://schemas.openxmlformats.org/presentationml/2006/ole">
            <mc:AlternateContent xmlns:mc="http://schemas.openxmlformats.org/markup-compatibility/2006">
              <mc:Choice xmlns:v="urn:schemas-microsoft-com:vml" Requires="v">
                <p:oleObj spid="_x0000_s44047" name="Equation" r:id="rId7" imgW="1092200" imgH="215900" progId="Equation.3">
                  <p:embed/>
                </p:oleObj>
              </mc:Choice>
              <mc:Fallback>
                <p:oleObj name="Equation" r:id="rId7" imgW="1092200" imgH="2159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1788" y="3541713"/>
                        <a:ext cx="241617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7" name="Object 5"/>
          <p:cNvGraphicFramePr>
            <a:graphicFrameLocks noChangeAspect="1"/>
          </p:cNvGraphicFramePr>
          <p:nvPr/>
        </p:nvGraphicFramePr>
        <p:xfrm>
          <a:off x="2868061" y="4144189"/>
          <a:ext cx="2528888" cy="449262"/>
        </p:xfrm>
        <a:graphic>
          <a:graphicData uri="http://schemas.openxmlformats.org/presentationml/2006/ole">
            <mc:AlternateContent xmlns:mc="http://schemas.openxmlformats.org/markup-compatibility/2006">
              <mc:Choice xmlns:v="urn:schemas-microsoft-com:vml" Requires="v">
                <p:oleObj spid="_x0000_s44048" name="Equation" r:id="rId9" imgW="1143000" imgH="203200" progId="Equation.3">
                  <p:embed/>
                </p:oleObj>
              </mc:Choice>
              <mc:Fallback>
                <p:oleObj name="Equation" r:id="rId9" imgW="11430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68061" y="4144189"/>
                        <a:ext cx="2528888"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8" name="Object 6"/>
          <p:cNvGraphicFramePr>
            <a:graphicFrameLocks noChangeAspect="1"/>
          </p:cNvGraphicFramePr>
          <p:nvPr/>
        </p:nvGraphicFramePr>
        <p:xfrm>
          <a:off x="2863558" y="4746070"/>
          <a:ext cx="2725737" cy="449262"/>
        </p:xfrm>
        <a:graphic>
          <a:graphicData uri="http://schemas.openxmlformats.org/presentationml/2006/ole">
            <mc:AlternateContent xmlns:mc="http://schemas.openxmlformats.org/markup-compatibility/2006">
              <mc:Choice xmlns:v="urn:schemas-microsoft-com:vml" Requires="v">
                <p:oleObj spid="_x0000_s44049" name="Equation" r:id="rId11" imgW="1231900" imgH="203200" progId="Equation.3">
                  <p:embed/>
                </p:oleObj>
              </mc:Choice>
              <mc:Fallback>
                <p:oleObj name="Equation" r:id="rId11" imgW="1231900" imgH="203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63558" y="4746070"/>
                        <a:ext cx="2725737"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0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0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Rewriting Equations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 </a:t>
            </a:r>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r>
              <a:rPr lang="en-US" sz="2400" dirty="0" smtClean="0"/>
              <a:t>		   	The new equation is a linear equation.</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4. (</a:t>
            </a:r>
            <a:r>
              <a:rPr lang="en-US" dirty="0" smtClean="0"/>
              <a:t>4.4) Rescaling data: Log-Log &amp; Semi-Log Graphs</a:t>
            </a:r>
          </a:p>
        </p:txBody>
      </p:sp>
      <p:graphicFrame>
        <p:nvGraphicFramePr>
          <p:cNvPr id="45063" name="Object 7"/>
          <p:cNvGraphicFramePr>
            <a:graphicFrameLocks noChangeAspect="1"/>
          </p:cNvGraphicFramePr>
          <p:nvPr/>
        </p:nvGraphicFramePr>
        <p:xfrm>
          <a:off x="2721301" y="1852733"/>
          <a:ext cx="3169550" cy="522413"/>
        </p:xfrm>
        <a:graphic>
          <a:graphicData uri="http://schemas.openxmlformats.org/presentationml/2006/ole">
            <mc:AlternateContent xmlns:mc="http://schemas.openxmlformats.org/markup-compatibility/2006">
              <mc:Choice xmlns:v="urn:schemas-microsoft-com:vml" Requires="v">
                <p:oleObj spid="_x0000_s45078" name="Equation" r:id="rId3" imgW="1231900" imgH="203200" progId="Equation.3">
                  <p:embed/>
                </p:oleObj>
              </mc:Choice>
              <mc:Fallback>
                <p:oleObj name="Equation" r:id="rId3" imgW="1231900" imgH="20320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1301" y="1852733"/>
                        <a:ext cx="3169550" cy="522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4" name="Object 8"/>
          <p:cNvGraphicFramePr>
            <a:graphicFrameLocks noChangeAspect="1"/>
          </p:cNvGraphicFramePr>
          <p:nvPr/>
        </p:nvGraphicFramePr>
        <p:xfrm>
          <a:off x="3307419" y="3868698"/>
          <a:ext cx="1731962" cy="457200"/>
        </p:xfrm>
        <a:graphic>
          <a:graphicData uri="http://schemas.openxmlformats.org/presentationml/2006/ole">
            <mc:AlternateContent xmlns:mc="http://schemas.openxmlformats.org/markup-compatibility/2006">
              <mc:Choice xmlns:v="urn:schemas-microsoft-com:vml" Requires="v">
                <p:oleObj spid="_x0000_s45079" name="Equation" r:id="rId5" imgW="673100" imgH="177800" progId="Equation.3">
                  <p:embed/>
                </p:oleObj>
              </mc:Choice>
              <mc:Fallback>
                <p:oleObj name="Equation" r:id="rId5" imgW="673100" imgH="17780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7419" y="3868698"/>
                        <a:ext cx="173196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5" name="Object 9"/>
          <p:cNvGraphicFramePr>
            <a:graphicFrameLocks noChangeAspect="1"/>
          </p:cNvGraphicFramePr>
          <p:nvPr/>
        </p:nvGraphicFramePr>
        <p:xfrm>
          <a:off x="2628511" y="2894113"/>
          <a:ext cx="826461" cy="476567"/>
        </p:xfrm>
        <a:graphic>
          <a:graphicData uri="http://schemas.openxmlformats.org/presentationml/2006/ole">
            <mc:AlternateContent xmlns:mc="http://schemas.openxmlformats.org/markup-compatibility/2006">
              <mc:Choice xmlns:v="urn:schemas-microsoft-com:vml" Requires="v">
                <p:oleObj spid="_x0000_s45080" name="Equation" r:id="rId7" imgW="660400" imgH="381000" progId="Equation.3">
                  <p:embed/>
                </p:oleObj>
              </mc:Choice>
              <mc:Fallback>
                <p:oleObj name="Equation" r:id="rId7" imgW="660400" imgH="38100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8511" y="2894113"/>
                        <a:ext cx="826461" cy="4765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6" name="Object 10"/>
          <p:cNvGraphicFramePr>
            <a:graphicFrameLocks noChangeAspect="1"/>
          </p:cNvGraphicFramePr>
          <p:nvPr/>
        </p:nvGraphicFramePr>
        <p:xfrm>
          <a:off x="4002550" y="2782551"/>
          <a:ext cx="986413" cy="716026"/>
        </p:xfrm>
        <a:graphic>
          <a:graphicData uri="http://schemas.openxmlformats.org/presentationml/2006/ole">
            <mc:AlternateContent xmlns:mc="http://schemas.openxmlformats.org/markup-compatibility/2006">
              <mc:Choice xmlns:v="urn:schemas-microsoft-com:vml" Requires="v">
                <p:oleObj spid="_x0000_s45081" name="Equation" r:id="rId9" imgW="787400" imgH="571500" progId="Equation.3">
                  <p:embed/>
                </p:oleObj>
              </mc:Choice>
              <mc:Fallback>
                <p:oleObj name="Equation" r:id="rId9" imgW="787400" imgH="571500" progId="Equation.3">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02550" y="2782551"/>
                        <a:ext cx="986413" cy="7160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7" name="Object 11"/>
          <p:cNvGraphicFramePr>
            <a:graphicFrameLocks noChangeAspect="1"/>
          </p:cNvGraphicFramePr>
          <p:nvPr/>
        </p:nvGraphicFramePr>
        <p:xfrm>
          <a:off x="5410944" y="3068638"/>
          <a:ext cx="684212" cy="142875"/>
        </p:xfrm>
        <a:graphic>
          <a:graphicData uri="http://schemas.openxmlformats.org/presentationml/2006/ole">
            <mc:AlternateContent xmlns:mc="http://schemas.openxmlformats.org/markup-compatibility/2006">
              <mc:Choice xmlns:v="urn:schemas-microsoft-com:vml" Requires="v">
                <p:oleObj spid="_x0000_s45082" name="Equation" r:id="rId11" imgW="546100" imgH="114300" progId="Equation.3">
                  <p:embed/>
                </p:oleObj>
              </mc:Choice>
              <mc:Fallback>
                <p:oleObj name="Equation" r:id="rId11" imgW="546100" imgH="114300" progId="Equation.3">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944" y="3068638"/>
                        <a:ext cx="684212" cy="14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8" name="Object 12"/>
          <p:cNvGraphicFramePr>
            <a:graphicFrameLocks noChangeAspect="1"/>
          </p:cNvGraphicFramePr>
          <p:nvPr/>
        </p:nvGraphicFramePr>
        <p:xfrm>
          <a:off x="3576175" y="3055500"/>
          <a:ext cx="266308" cy="177538"/>
        </p:xfrm>
        <a:graphic>
          <a:graphicData uri="http://schemas.openxmlformats.org/presentationml/2006/ole">
            <mc:AlternateContent xmlns:mc="http://schemas.openxmlformats.org/markup-compatibility/2006">
              <mc:Choice xmlns:v="urn:schemas-microsoft-com:vml" Requires="v">
                <p:oleObj spid="_x0000_s45083" name="Equation" r:id="rId13" imgW="114300" imgH="76200" progId="Equation.3">
                  <p:embed/>
                </p:oleObj>
              </mc:Choice>
              <mc:Fallback>
                <p:oleObj name="Equation" r:id="rId13" imgW="114300" imgH="76200" progId="Equation.3">
                  <p:embed/>
                  <p:pic>
                    <p:nvPicPr>
                      <p:cNvPr id="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76175" y="3055500"/>
                        <a:ext cx="266308" cy="177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9" name="Object 13"/>
          <p:cNvGraphicFramePr>
            <a:graphicFrameLocks noChangeAspect="1"/>
          </p:cNvGraphicFramePr>
          <p:nvPr/>
        </p:nvGraphicFramePr>
        <p:xfrm>
          <a:off x="4990323" y="3026073"/>
          <a:ext cx="265113" cy="236537"/>
        </p:xfrm>
        <a:graphic>
          <a:graphicData uri="http://schemas.openxmlformats.org/presentationml/2006/ole">
            <mc:AlternateContent xmlns:mc="http://schemas.openxmlformats.org/markup-compatibility/2006">
              <mc:Choice xmlns:v="urn:schemas-microsoft-com:vml" Requires="v">
                <p:oleObj spid="_x0000_s45084" name="Equation" r:id="rId15" imgW="114300" imgH="101600" progId="Equation.3">
                  <p:embed/>
                </p:oleObj>
              </mc:Choice>
              <mc:Fallback>
                <p:oleObj name="Equation" r:id="rId15" imgW="114300" imgH="101600" progId="Equation.3">
                  <p:embed/>
                  <p:pic>
                    <p:nvPicPr>
                      <p:cNvPr id="0"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90323" y="3026073"/>
                        <a:ext cx="265113" cy="236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0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06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0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0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0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0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Rewriting Equations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Now consider an </a:t>
            </a:r>
            <a:r>
              <a:rPr lang="en-US" sz="2400" dirty="0" err="1" smtClean="0"/>
              <a:t>allometric</a:t>
            </a:r>
            <a:r>
              <a:rPr lang="en-US" sz="2400" dirty="0" smtClean="0"/>
              <a:t> equation:</a:t>
            </a:r>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r>
              <a:rPr lang="en-US" sz="2400" dirty="0" smtClean="0"/>
              <a:t>Again, we obtain a linear equation.</a:t>
            </a:r>
          </a:p>
          <a:p>
            <a:pPr marL="571500" indent="-571500"/>
            <a:r>
              <a:rPr lang="en-US" sz="2400" dirty="0" smtClean="0"/>
              <a:t>We need to take a closer look at these transformations.</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4. (</a:t>
            </a:r>
            <a:r>
              <a:rPr lang="en-US" dirty="0" smtClean="0"/>
              <a:t>4.4) Rescaling data: Log-Log &amp; Semi-Log Graphs</a:t>
            </a:r>
          </a:p>
        </p:txBody>
      </p:sp>
      <p:graphicFrame>
        <p:nvGraphicFramePr>
          <p:cNvPr id="44034" name="Object 2"/>
          <p:cNvGraphicFramePr>
            <a:graphicFrameLocks noChangeAspect="1"/>
          </p:cNvGraphicFramePr>
          <p:nvPr/>
        </p:nvGraphicFramePr>
        <p:xfrm>
          <a:off x="3350177" y="1891268"/>
          <a:ext cx="1265237" cy="449263"/>
        </p:xfrm>
        <a:graphic>
          <a:graphicData uri="http://schemas.openxmlformats.org/presentationml/2006/ole">
            <mc:AlternateContent xmlns:mc="http://schemas.openxmlformats.org/markup-compatibility/2006">
              <mc:Choice xmlns:v="urn:schemas-microsoft-com:vml" Requires="v">
                <p:oleObj spid="_x0000_s46093" name="Equation" r:id="rId3" imgW="571500" imgH="203200" progId="Equation.3">
                  <p:embed/>
                </p:oleObj>
              </mc:Choice>
              <mc:Fallback>
                <p:oleObj name="Equation" r:id="rId3" imgW="5715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0177" y="1891268"/>
                        <a:ext cx="1265237"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5" name="Object 3"/>
          <p:cNvGraphicFramePr>
            <a:graphicFrameLocks noChangeAspect="1"/>
          </p:cNvGraphicFramePr>
          <p:nvPr/>
        </p:nvGraphicFramePr>
        <p:xfrm>
          <a:off x="2902276" y="2492870"/>
          <a:ext cx="2051050" cy="560388"/>
        </p:xfrm>
        <a:graphic>
          <a:graphicData uri="http://schemas.openxmlformats.org/presentationml/2006/ole">
            <mc:AlternateContent xmlns:mc="http://schemas.openxmlformats.org/markup-compatibility/2006">
              <mc:Choice xmlns:v="urn:schemas-microsoft-com:vml" Requires="v">
                <p:oleObj spid="_x0000_s46094" name="Equation" r:id="rId5" imgW="927100" imgH="254000" progId="Equation.3">
                  <p:embed/>
                </p:oleObj>
              </mc:Choice>
              <mc:Fallback>
                <p:oleObj name="Equation" r:id="rId5" imgW="927100" imgH="254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2276" y="2492870"/>
                        <a:ext cx="2051050"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6" name="Object 4"/>
          <p:cNvGraphicFramePr>
            <a:graphicFrameLocks noChangeAspect="1"/>
          </p:cNvGraphicFramePr>
          <p:nvPr/>
        </p:nvGraphicFramePr>
        <p:xfrm>
          <a:off x="2896636" y="3140015"/>
          <a:ext cx="2471738" cy="476250"/>
        </p:xfrm>
        <a:graphic>
          <a:graphicData uri="http://schemas.openxmlformats.org/presentationml/2006/ole">
            <mc:AlternateContent xmlns:mc="http://schemas.openxmlformats.org/markup-compatibility/2006">
              <mc:Choice xmlns:v="urn:schemas-microsoft-com:vml" Requires="v">
                <p:oleObj spid="_x0000_s46095" name="Equation" r:id="rId7" imgW="1117600" imgH="215900" progId="Equation.3">
                  <p:embed/>
                </p:oleObj>
              </mc:Choice>
              <mc:Fallback>
                <p:oleObj name="Equation" r:id="rId7" imgW="1117600" imgH="2159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6636" y="3140015"/>
                        <a:ext cx="2471738"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7" name="Object 5"/>
          <p:cNvGraphicFramePr>
            <a:graphicFrameLocks noChangeAspect="1"/>
          </p:cNvGraphicFramePr>
          <p:nvPr/>
        </p:nvGraphicFramePr>
        <p:xfrm>
          <a:off x="2893979" y="3716575"/>
          <a:ext cx="2528888" cy="449262"/>
        </p:xfrm>
        <a:graphic>
          <a:graphicData uri="http://schemas.openxmlformats.org/presentationml/2006/ole">
            <mc:AlternateContent xmlns:mc="http://schemas.openxmlformats.org/markup-compatibility/2006">
              <mc:Choice xmlns:v="urn:schemas-microsoft-com:vml" Requires="v">
                <p:oleObj spid="_x0000_s46096" name="Equation" r:id="rId9" imgW="1143000" imgH="203200" progId="Equation.3">
                  <p:embed/>
                </p:oleObj>
              </mc:Choice>
              <mc:Fallback>
                <p:oleObj name="Equation" r:id="rId9" imgW="11430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3979" y="3716575"/>
                        <a:ext cx="2528888"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8" name="Object 6"/>
          <p:cNvGraphicFramePr>
            <a:graphicFrameLocks noChangeAspect="1"/>
          </p:cNvGraphicFramePr>
          <p:nvPr/>
        </p:nvGraphicFramePr>
        <p:xfrm>
          <a:off x="2906938" y="4284404"/>
          <a:ext cx="2528888" cy="449263"/>
        </p:xfrm>
        <a:graphic>
          <a:graphicData uri="http://schemas.openxmlformats.org/presentationml/2006/ole">
            <mc:AlternateContent xmlns:mc="http://schemas.openxmlformats.org/markup-compatibility/2006">
              <mc:Choice xmlns:v="urn:schemas-microsoft-com:vml" Requires="v">
                <p:oleObj spid="_x0000_s46097" name="Equation" r:id="rId11" imgW="1143000" imgH="203200" progId="Equation.3">
                  <p:embed/>
                </p:oleObj>
              </mc:Choice>
              <mc:Fallback>
                <p:oleObj name="Equation" r:id="rId11" imgW="1143000" imgH="203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06938" y="4284404"/>
                        <a:ext cx="2528888"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0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0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0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0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0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Rescaling Data</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571500" indent="-571500">
              <a:buNone/>
            </a:pPr>
            <a:r>
              <a:rPr lang="en-US" sz="2400" dirty="0" smtClean="0"/>
              <a:t>       		</a:t>
            </a:r>
            <a:r>
              <a:rPr lang="en-US" sz="2400" b="1" dirty="0" smtClean="0"/>
              <a:t>Exponential          			     </a:t>
            </a:r>
            <a:r>
              <a:rPr lang="en-US" sz="2400" b="1" dirty="0" err="1" smtClean="0"/>
              <a:t>Allometric</a:t>
            </a:r>
            <a:r>
              <a:rPr lang="en-US" sz="2400" b="1" dirty="0" smtClean="0"/>
              <a:t>		</a:t>
            </a:r>
          </a:p>
          <a:p>
            <a:pPr marL="571500" indent="-571500">
              <a:buNone/>
            </a:pPr>
            <a:endParaRPr lang="en-US" sz="2400" b="1" dirty="0" smtClean="0"/>
          </a:p>
          <a:p>
            <a:pPr marL="571500" indent="-571500">
              <a:buNone/>
            </a:pPr>
            <a:endParaRPr lang="en-US" sz="2400" b="1" dirty="0" smtClean="0"/>
          </a:p>
          <a:p>
            <a:pPr marL="571500" indent="-571500">
              <a:buNone/>
            </a:pPr>
            <a:endParaRPr lang="en-US" sz="2400" b="1" dirty="0" smtClean="0"/>
          </a:p>
          <a:p>
            <a:pPr marL="571500" indent="-571500">
              <a:buNone/>
            </a:pPr>
            <a:endParaRPr lang="en-US" sz="2400" b="1" dirty="0" smtClean="0"/>
          </a:p>
          <a:p>
            <a:pPr marL="571500" indent="-571500"/>
            <a:r>
              <a:rPr lang="en-US" sz="2400" dirty="0" smtClean="0"/>
              <a:t>What we see is that if we have data that are exponentially related, and we rescale the </a:t>
            </a:r>
            <a:r>
              <a:rPr lang="en-US" sz="2400" dirty="0" err="1" smtClean="0"/>
              <a:t>y</a:t>
            </a:r>
            <a:r>
              <a:rPr lang="en-US" sz="2400" dirty="0" smtClean="0"/>
              <a:t> coordinates of the data by taking their logarithm (</a:t>
            </a:r>
            <a:r>
              <a:rPr lang="en-US" sz="2400" dirty="0" err="1" smtClean="0"/>
              <a:t>x,y</a:t>
            </a:r>
            <a:r>
              <a:rPr lang="en-US" sz="2400" dirty="0" smtClean="0"/>
              <a:t>) </a:t>
            </a:r>
            <a:r>
              <a:rPr lang="en-US" sz="2400" dirty="0" err="1" smtClean="0">
                <a:latin typeface="Wingdings"/>
                <a:ea typeface="Wingdings"/>
                <a:cs typeface="Wingdings"/>
              </a:rPr>
              <a:t></a:t>
            </a:r>
            <a:r>
              <a:rPr lang="en-US" sz="2400" dirty="0" smtClean="0"/>
              <a:t> (</a:t>
            </a:r>
            <a:r>
              <a:rPr lang="en-US" sz="2400" dirty="0" err="1" smtClean="0"/>
              <a:t>x</a:t>
            </a:r>
            <a:r>
              <a:rPr lang="en-US" sz="2400" dirty="0" smtClean="0"/>
              <a:t>, </a:t>
            </a:r>
            <a:r>
              <a:rPr lang="en-US" sz="2400" dirty="0" err="1" smtClean="0"/>
              <a:t>lny</a:t>
            </a:r>
            <a:r>
              <a:rPr lang="en-US" sz="2400" dirty="0" smtClean="0"/>
              <a:t>), then the scatter plot of the rescaled data will be linear</a:t>
            </a:r>
          </a:p>
          <a:p>
            <a:pPr marL="571500" indent="-571500"/>
            <a:r>
              <a:rPr lang="en-US" sz="2400" dirty="0" smtClean="0"/>
              <a:t>If we have data that are </a:t>
            </a:r>
            <a:r>
              <a:rPr lang="en-US" sz="2400" dirty="0" err="1" smtClean="0"/>
              <a:t>allometrically</a:t>
            </a:r>
            <a:r>
              <a:rPr lang="en-US" sz="2400" dirty="0" smtClean="0"/>
              <a:t> related, and we rescale the </a:t>
            </a:r>
            <a:r>
              <a:rPr lang="en-US" sz="2400" dirty="0" err="1" smtClean="0"/>
              <a:t>x</a:t>
            </a:r>
            <a:r>
              <a:rPr lang="en-US" sz="2400" dirty="0" smtClean="0"/>
              <a:t> and </a:t>
            </a:r>
            <a:r>
              <a:rPr lang="en-US" sz="2400" dirty="0" err="1" smtClean="0"/>
              <a:t>y</a:t>
            </a:r>
            <a:r>
              <a:rPr lang="en-US" sz="2400" dirty="0" smtClean="0"/>
              <a:t> coordinates of the data by taking their logarithm (</a:t>
            </a:r>
            <a:r>
              <a:rPr lang="en-US" sz="2400" dirty="0" err="1" smtClean="0"/>
              <a:t>x,y</a:t>
            </a:r>
            <a:r>
              <a:rPr lang="en-US" sz="2400" dirty="0" smtClean="0"/>
              <a:t>) </a:t>
            </a:r>
            <a:r>
              <a:rPr lang="en-US" sz="2400" dirty="0" err="1" smtClean="0">
                <a:latin typeface="Wingdings"/>
                <a:ea typeface="Wingdings"/>
                <a:cs typeface="Wingdings"/>
              </a:rPr>
              <a:t></a:t>
            </a:r>
            <a:r>
              <a:rPr lang="en-US" sz="2400" dirty="0" smtClean="0"/>
              <a:t> (</a:t>
            </a:r>
            <a:r>
              <a:rPr lang="en-US" sz="2400" dirty="0" err="1" smtClean="0"/>
              <a:t>lnx</a:t>
            </a:r>
            <a:r>
              <a:rPr lang="en-US" sz="2400" dirty="0" smtClean="0"/>
              <a:t>, </a:t>
            </a:r>
            <a:r>
              <a:rPr lang="en-US" sz="2400" dirty="0" err="1" smtClean="0"/>
              <a:t>lny</a:t>
            </a:r>
            <a:r>
              <a:rPr lang="en-US" sz="2400" dirty="0" smtClean="0"/>
              <a:t>), then the scatter plot of the rescaled data will be linear</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4. (</a:t>
            </a:r>
            <a:r>
              <a:rPr lang="en-US" dirty="0" smtClean="0"/>
              <a:t>4.4) Rescaling data: Log-Log &amp; Semi-Log Graphs</a:t>
            </a:r>
          </a:p>
        </p:txBody>
      </p:sp>
      <p:graphicFrame>
        <p:nvGraphicFramePr>
          <p:cNvPr id="47113" name="Object 9"/>
          <p:cNvGraphicFramePr>
            <a:graphicFrameLocks noChangeAspect="1"/>
          </p:cNvGraphicFramePr>
          <p:nvPr/>
        </p:nvGraphicFramePr>
        <p:xfrm>
          <a:off x="1550254" y="1800066"/>
          <a:ext cx="1236663" cy="449262"/>
        </p:xfrm>
        <a:graphic>
          <a:graphicData uri="http://schemas.openxmlformats.org/presentationml/2006/ole">
            <mc:AlternateContent xmlns:mc="http://schemas.openxmlformats.org/markup-compatibility/2006">
              <mc:Choice xmlns:v="urn:schemas-microsoft-com:vml" Requires="v">
                <p:oleObj spid="_x0000_s47122" name="Equation" r:id="rId3" imgW="558800" imgH="203200" progId="Equation.3">
                  <p:embed/>
                </p:oleObj>
              </mc:Choice>
              <mc:Fallback>
                <p:oleObj name="Equation" r:id="rId3" imgW="558800" imgH="203200"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0254" y="1800066"/>
                        <a:ext cx="1236663"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4" name="Object 10"/>
          <p:cNvGraphicFramePr>
            <a:graphicFrameLocks noChangeAspect="1"/>
          </p:cNvGraphicFramePr>
          <p:nvPr/>
        </p:nvGraphicFramePr>
        <p:xfrm>
          <a:off x="1088515" y="2440108"/>
          <a:ext cx="2725738" cy="449263"/>
        </p:xfrm>
        <a:graphic>
          <a:graphicData uri="http://schemas.openxmlformats.org/presentationml/2006/ole">
            <mc:AlternateContent xmlns:mc="http://schemas.openxmlformats.org/markup-compatibility/2006">
              <mc:Choice xmlns:v="urn:schemas-microsoft-com:vml" Requires="v">
                <p:oleObj spid="_x0000_s47123" name="Equation" r:id="rId5" imgW="1231900" imgH="203200" progId="Equation.3">
                  <p:embed/>
                </p:oleObj>
              </mc:Choice>
              <mc:Fallback>
                <p:oleObj name="Equation" r:id="rId5" imgW="1231900" imgH="203200" progId="Equation.3">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8515" y="2440108"/>
                        <a:ext cx="2725738"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5" name="Object 11"/>
          <p:cNvGraphicFramePr>
            <a:graphicFrameLocks noChangeAspect="1"/>
          </p:cNvGraphicFramePr>
          <p:nvPr/>
        </p:nvGraphicFramePr>
        <p:xfrm>
          <a:off x="5034295" y="1800007"/>
          <a:ext cx="1265238" cy="449262"/>
        </p:xfrm>
        <a:graphic>
          <a:graphicData uri="http://schemas.openxmlformats.org/presentationml/2006/ole">
            <mc:AlternateContent xmlns:mc="http://schemas.openxmlformats.org/markup-compatibility/2006">
              <mc:Choice xmlns:v="urn:schemas-microsoft-com:vml" Requires="v">
                <p:oleObj spid="_x0000_s47124" name="Equation" r:id="rId7" imgW="571500" imgH="203200" progId="Equation.3">
                  <p:embed/>
                </p:oleObj>
              </mc:Choice>
              <mc:Fallback>
                <p:oleObj name="Equation" r:id="rId7" imgW="571500" imgH="203200" progId="Equation.3">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4295" y="1800007"/>
                        <a:ext cx="1265238"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6" name="Object 12"/>
          <p:cNvGraphicFramePr>
            <a:graphicFrameLocks noChangeAspect="1"/>
          </p:cNvGraphicFramePr>
          <p:nvPr/>
        </p:nvGraphicFramePr>
        <p:xfrm>
          <a:off x="4565465" y="2431669"/>
          <a:ext cx="2528887" cy="449262"/>
        </p:xfrm>
        <a:graphic>
          <a:graphicData uri="http://schemas.openxmlformats.org/presentationml/2006/ole">
            <mc:AlternateContent xmlns:mc="http://schemas.openxmlformats.org/markup-compatibility/2006">
              <mc:Choice xmlns:v="urn:schemas-microsoft-com:vml" Requires="v">
                <p:oleObj spid="_x0000_s47125" name="Equation" r:id="rId9" imgW="1143000" imgH="203200" progId="Equation.3">
                  <p:embed/>
                </p:oleObj>
              </mc:Choice>
              <mc:Fallback>
                <p:oleObj name="Equation" r:id="rId9" imgW="1143000" imgH="203200" progId="Equation.3">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5465" y="2431669"/>
                        <a:ext cx="2528887"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1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4.9 (Algae Growth)</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Imagine algae growing in a Petri dish, starting from a single cell. After some time the cell will split (or else die). Then, each of the two cells will split, and so on. Thus, the number of cells in the Petri dish does not increase linearly (i.e. in an additive manner), but multiplicatively (by doubling each time). </a:t>
            </a:r>
          </a:p>
          <a:p>
            <a:pPr marL="571500" indent="-571500"/>
            <a:r>
              <a:rPr lang="en-US" sz="2400" dirty="0" smtClean="0"/>
              <a:t>Suppose the doubling time is 1 day. Thus if we start </a:t>
            </a:r>
            <a:r>
              <a:rPr lang="en-US" sz="2400" dirty="0" err="1" smtClean="0"/>
              <a:t>oﬀ</a:t>
            </a:r>
            <a:r>
              <a:rPr lang="en-US" sz="2400" dirty="0" smtClean="0"/>
              <a:t> with one cell, after 1 day we will have 2 cells, after 2 days 4 cells, after 3 days 8 cells, etc.</a:t>
            </a:r>
          </a:p>
          <a:p>
            <a:pPr marL="571500" indent="-571500"/>
            <a:r>
              <a:rPr lang="en-US" sz="2400" dirty="0" smtClean="0"/>
              <a:t>Let us see what happens when we rescale the y-axis data:</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4. (</a:t>
            </a:r>
            <a:r>
              <a:rPr lang="en-US" dirty="0" smtClean="0"/>
              <a:t>4.4) Rescaling data: Log-Log &amp; Semi-Log Graphs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4.9 (Algae Growth)</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 </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4. (</a:t>
            </a:r>
            <a:r>
              <a:rPr lang="en-US" dirty="0" smtClean="0"/>
              <a:t>4.4) Rescaling data: Log-Log &amp; Semi-Log Graphs</a:t>
            </a:r>
          </a:p>
        </p:txBody>
      </p:sp>
      <p:pic>
        <p:nvPicPr>
          <p:cNvPr id="6" name="Picture 5"/>
          <p:cNvPicPr>
            <a:picLocks noChangeAspect="1"/>
          </p:cNvPicPr>
          <p:nvPr/>
        </p:nvPicPr>
        <p:blipFill>
          <a:blip r:embed="rId2"/>
          <a:stretch>
            <a:fillRect/>
          </a:stretch>
        </p:blipFill>
        <p:spPr>
          <a:xfrm>
            <a:off x="2954686" y="1308756"/>
            <a:ext cx="3303817" cy="2192525"/>
          </a:xfrm>
          <a:prstGeom prst="rect">
            <a:avLst/>
          </a:prstGeom>
        </p:spPr>
      </p:pic>
      <p:pic>
        <p:nvPicPr>
          <p:cNvPr id="7" name="Picture 6"/>
          <p:cNvPicPr>
            <a:picLocks noChangeAspect="1"/>
          </p:cNvPicPr>
          <p:nvPr/>
        </p:nvPicPr>
        <p:blipFill>
          <a:blip r:embed="rId3"/>
          <a:stretch>
            <a:fillRect/>
          </a:stretch>
        </p:blipFill>
        <p:spPr>
          <a:xfrm>
            <a:off x="1610319" y="3666308"/>
            <a:ext cx="6071956" cy="231647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4.11 (Mutation Rates)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Researchers studying the relationship between the generation time of a species and the mutation rate for genes that cause deleterious </a:t>
            </a:r>
            <a:r>
              <a:rPr lang="en-US" sz="2400" dirty="0" err="1" smtClean="0"/>
              <a:t>eﬀects</a:t>
            </a:r>
            <a:r>
              <a:rPr lang="en-US" sz="2400" dirty="0" smtClean="0"/>
              <a:t> gathered the following data:</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4. (</a:t>
            </a:r>
            <a:r>
              <a:rPr lang="en-US" dirty="0" smtClean="0"/>
              <a:t>4.4) Rescaling data: Log-Log &amp; Semi-Log Graphs</a:t>
            </a:r>
          </a:p>
        </p:txBody>
      </p:sp>
      <p:pic>
        <p:nvPicPr>
          <p:cNvPr id="6" name="Picture 5"/>
          <p:cNvPicPr>
            <a:picLocks noChangeAspect="1"/>
          </p:cNvPicPr>
          <p:nvPr/>
        </p:nvPicPr>
        <p:blipFill>
          <a:blip r:embed="rId2"/>
          <a:stretch>
            <a:fillRect/>
          </a:stretch>
        </p:blipFill>
        <p:spPr>
          <a:xfrm>
            <a:off x="1861567" y="2952434"/>
            <a:ext cx="5246092" cy="27091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The Key Idea</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b="1" dirty="0" smtClean="0"/>
              <a:t>Exponentials </a:t>
            </a:r>
            <a:r>
              <a:rPr lang="en-US" sz="2400" dirty="0" smtClean="0"/>
              <a:t>are used to describe something that increases (or decreases) in a multiplicative manner</a:t>
            </a:r>
          </a:p>
          <a:p>
            <a:pPr marL="571500" indent="-571500"/>
            <a:r>
              <a:rPr lang="en-US" sz="2400" b="1" dirty="0" smtClean="0"/>
              <a:t>Logarithms </a:t>
            </a:r>
            <a:r>
              <a:rPr lang="en-US" sz="2400" dirty="0" smtClean="0"/>
              <a:t>are a way to rescale something that is increasing (or decreasing) in a multiplicative manner </a:t>
            </a:r>
            <a:r>
              <a:rPr lang="en-US" sz="2400" i="1" dirty="0" smtClean="0"/>
              <a:t>so as to measure its increase in a new way that </a:t>
            </a:r>
            <a:r>
              <a:rPr lang="en-US" sz="2400" b="1" i="1" dirty="0" smtClean="0"/>
              <a:t>does </a:t>
            </a:r>
            <a:r>
              <a:rPr lang="en-US" sz="2400" i="1" dirty="0" smtClean="0"/>
              <a:t>increase (or decrease) linearly</a:t>
            </a:r>
            <a:r>
              <a:rPr lang="en-US" sz="2400" dirty="0" smtClean="0"/>
              <a:t> </a:t>
            </a:r>
          </a:p>
          <a:p>
            <a:pPr marL="571500" indent="-571500"/>
            <a:r>
              <a:rPr lang="en-US" sz="2400" dirty="0" smtClean="0"/>
              <a:t>This arises from the fact that </a:t>
            </a:r>
            <a:r>
              <a:rPr lang="en-US" sz="2400" i="1" dirty="0" smtClean="0"/>
              <a:t>the logarithm of a product is the sum of the logarithms</a:t>
            </a:r>
            <a:r>
              <a:rPr lang="en-US" sz="2400" dirty="0" smtClean="0"/>
              <a:t> of the components of the product:</a:t>
            </a:r>
          </a:p>
          <a:p>
            <a:pPr marL="571500" indent="-571500">
              <a:buNone/>
            </a:pPr>
            <a:r>
              <a:rPr lang="en-US" sz="2400" dirty="0" smtClean="0"/>
              <a:t>				</a:t>
            </a:r>
            <a:r>
              <a:rPr lang="en-US" sz="2400" dirty="0" err="1" smtClean="0"/>
              <a:t>log(ab</a:t>
            </a:r>
            <a:r>
              <a:rPr lang="en-US" sz="2400" dirty="0" smtClean="0"/>
              <a:t>) = </a:t>
            </a:r>
            <a:r>
              <a:rPr lang="en-US" sz="2400" dirty="0" err="1" smtClean="0"/>
              <a:t>log(a</a:t>
            </a:r>
            <a:r>
              <a:rPr lang="en-US" sz="2400" dirty="0" smtClean="0"/>
              <a:t>) + </a:t>
            </a:r>
            <a:r>
              <a:rPr lang="en-US" sz="2400" dirty="0" err="1" smtClean="0"/>
              <a:t>log(b</a:t>
            </a:r>
            <a:r>
              <a:rPr lang="en-US" sz="2400" dirty="0" smtClean="0"/>
              <a:t>)</a:t>
            </a:r>
          </a:p>
          <a:p>
            <a:pPr marL="571500" indent="-571500">
              <a:buNone/>
            </a:pPr>
            <a:r>
              <a:rPr lang="en-US" sz="2400" dirty="0" smtClean="0"/>
              <a:t>				</a:t>
            </a:r>
            <a:r>
              <a:rPr lang="en-US" sz="2400" dirty="0" err="1" smtClean="0"/>
              <a:t>ln(ab</a:t>
            </a:r>
            <a:r>
              <a:rPr lang="en-US" sz="2400" dirty="0" smtClean="0"/>
              <a:t>) = </a:t>
            </a:r>
            <a:r>
              <a:rPr lang="en-US" sz="2400" dirty="0" err="1" smtClean="0"/>
              <a:t>ln(a</a:t>
            </a:r>
            <a:r>
              <a:rPr lang="en-US" sz="2400" dirty="0" smtClean="0"/>
              <a:t>) + </a:t>
            </a:r>
            <a:r>
              <a:rPr lang="en-US" sz="2400" dirty="0" err="1" smtClean="0"/>
              <a:t>ln(b</a:t>
            </a:r>
            <a:r>
              <a:rPr lang="en-US" sz="2400" dirty="0" smtClean="0"/>
              <a:t>)</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1. </a:t>
            </a:r>
            <a:r>
              <a:rPr lang="en-US" dirty="0" smtClean="0"/>
              <a:t>(4.1) Exponential &amp; Logarithmic Functions in Biology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4.11 (Mutation Rates)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A </a:t>
            </a:r>
            <a:r>
              <a:rPr lang="en-US" sz="2400" dirty="0" err="1" smtClean="0"/>
              <a:t>scatterplot</a:t>
            </a:r>
            <a:r>
              <a:rPr lang="en-US" sz="2400" dirty="0" smtClean="0"/>
              <a:t> of the data:</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4. (</a:t>
            </a:r>
            <a:r>
              <a:rPr lang="en-US" dirty="0" smtClean="0"/>
              <a:t>4.4) Rescaling data: Log-Log &amp; Semi-Log Graphs</a:t>
            </a:r>
          </a:p>
        </p:txBody>
      </p:sp>
      <p:pic>
        <p:nvPicPr>
          <p:cNvPr id="7" name="Picture 6"/>
          <p:cNvPicPr>
            <a:picLocks noChangeAspect="1"/>
          </p:cNvPicPr>
          <p:nvPr/>
        </p:nvPicPr>
        <p:blipFill>
          <a:blip r:embed="rId2"/>
          <a:stretch>
            <a:fillRect/>
          </a:stretch>
        </p:blipFill>
        <p:spPr>
          <a:xfrm>
            <a:off x="1974973" y="1752214"/>
            <a:ext cx="5697670" cy="42732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4.11 (Mutation Rates)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A </a:t>
            </a:r>
            <a:r>
              <a:rPr lang="en-US" sz="2400" dirty="0" err="1" smtClean="0"/>
              <a:t>scatterplot</a:t>
            </a:r>
            <a:r>
              <a:rPr lang="en-US" sz="2400" dirty="0" smtClean="0"/>
              <a:t> of the data with LSR:</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4. (</a:t>
            </a:r>
            <a:r>
              <a:rPr lang="en-US" dirty="0" smtClean="0"/>
              <a:t>4.4) Rescaling data: Log-Log &amp; Semi-Log Graphs</a:t>
            </a:r>
          </a:p>
        </p:txBody>
      </p:sp>
      <p:pic>
        <p:nvPicPr>
          <p:cNvPr id="6" name="Picture 5"/>
          <p:cNvPicPr>
            <a:picLocks noChangeAspect="1"/>
          </p:cNvPicPr>
          <p:nvPr/>
        </p:nvPicPr>
        <p:blipFill>
          <a:blip r:embed="rId2"/>
          <a:stretch>
            <a:fillRect/>
          </a:stretch>
        </p:blipFill>
        <p:spPr>
          <a:xfrm>
            <a:off x="1806506" y="1733876"/>
            <a:ext cx="5697670" cy="42732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4.11 (Mutation Rates)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Is this a good fit?</a:t>
            </a:r>
          </a:p>
          <a:p>
            <a:pPr marL="571500" indent="-571500"/>
            <a:r>
              <a:rPr lang="en-US" sz="2400" dirty="0" smtClean="0"/>
              <a:t>The MATLAB output: </a:t>
            </a:r>
          </a:p>
          <a:p>
            <a:pPr marL="971550" lvl="1" indent="-571500"/>
            <a:r>
              <a:rPr lang="en-US" sz="2000" dirty="0" err="1" smtClean="0"/>
              <a:t>Eqn</a:t>
            </a:r>
            <a:r>
              <a:rPr lang="en-US" sz="2000" dirty="0" smtClean="0"/>
              <a:t> for LSR: </a:t>
            </a:r>
            <a:r>
              <a:rPr lang="en-US" sz="2000" dirty="0" err="1" smtClean="0"/>
              <a:t>y</a:t>
            </a:r>
            <a:r>
              <a:rPr lang="en-US" sz="2000" dirty="0" smtClean="0"/>
              <a:t> = 0.116079 </a:t>
            </a:r>
            <a:r>
              <a:rPr lang="en-US" sz="2000" dirty="0" err="1" smtClean="0"/>
              <a:t>x</a:t>
            </a:r>
            <a:r>
              <a:rPr lang="en-US" sz="2000" dirty="0" smtClean="0"/>
              <a:t> + 0.323640</a:t>
            </a:r>
          </a:p>
          <a:p>
            <a:pPr marL="971550" lvl="1" indent="-571500"/>
            <a:r>
              <a:rPr lang="en-US" sz="2000" dirty="0" smtClean="0"/>
              <a:t>rho = 0.934107</a:t>
            </a:r>
          </a:p>
          <a:p>
            <a:pPr marL="971550" lvl="1" indent="-571500"/>
            <a:r>
              <a:rPr lang="en-US" sz="2000" dirty="0" smtClean="0"/>
              <a:t>The regression line accounts for 87.26% of the variance in the data.</a:t>
            </a:r>
          </a:p>
          <a:p>
            <a:pPr marL="571500" indent="-571500"/>
            <a:r>
              <a:rPr lang="en-US" sz="2400" dirty="0" smtClean="0"/>
              <a:t>Suppose we rescale the data:</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4. (</a:t>
            </a:r>
            <a:r>
              <a:rPr lang="en-US" dirty="0" smtClean="0"/>
              <a:t>4.4) Rescaling data: Log-Log &amp; Semi-Log Graphs</a:t>
            </a:r>
          </a:p>
        </p:txBody>
      </p:sp>
      <p:pic>
        <p:nvPicPr>
          <p:cNvPr id="7" name="Picture 6"/>
          <p:cNvPicPr>
            <a:picLocks noChangeAspect="1"/>
          </p:cNvPicPr>
          <p:nvPr/>
        </p:nvPicPr>
        <p:blipFill>
          <a:blip r:embed="rId3"/>
          <a:stretch>
            <a:fillRect/>
          </a:stretch>
        </p:blipFill>
        <p:spPr>
          <a:xfrm>
            <a:off x="2074197" y="3714371"/>
            <a:ext cx="1172118" cy="2391155"/>
          </a:xfrm>
          <a:prstGeom prst="rect">
            <a:avLst/>
          </a:prstGeom>
        </p:spPr>
      </p:pic>
      <p:pic>
        <p:nvPicPr>
          <p:cNvPr id="8" name="Picture 7"/>
          <p:cNvPicPr>
            <a:picLocks noChangeAspect="1"/>
          </p:cNvPicPr>
          <p:nvPr/>
        </p:nvPicPr>
        <p:blipFill>
          <a:blip r:embed="rId4"/>
          <a:stretch>
            <a:fillRect/>
          </a:stretch>
        </p:blipFill>
        <p:spPr>
          <a:xfrm>
            <a:off x="3933177" y="3654934"/>
            <a:ext cx="3267456" cy="2450592"/>
          </a:xfrm>
          <a:prstGeom prst="rect">
            <a:avLst/>
          </a:prstGeom>
        </p:spPr>
      </p:pic>
      <p:graphicFrame>
        <p:nvGraphicFramePr>
          <p:cNvPr id="9" name="Object 8"/>
          <p:cNvGraphicFramePr>
            <a:graphicFrameLocks noChangeAspect="1"/>
          </p:cNvGraphicFramePr>
          <p:nvPr/>
        </p:nvGraphicFramePr>
        <p:xfrm>
          <a:off x="792052" y="3818156"/>
          <a:ext cx="1028700" cy="596900"/>
        </p:xfrm>
        <a:graphic>
          <a:graphicData uri="http://schemas.openxmlformats.org/presentationml/2006/ole">
            <mc:AlternateContent xmlns:mc="http://schemas.openxmlformats.org/markup-compatibility/2006">
              <mc:Choice xmlns:v="urn:schemas-microsoft-com:vml" Requires="v">
                <p:oleObj spid="_x0000_s66565" name="Equation" r:id="rId5" imgW="1028700" imgH="596900" progId="Equation.3">
                  <p:embed/>
                </p:oleObj>
              </mc:Choice>
              <mc:Fallback>
                <p:oleObj name="Equation" r:id="rId5" imgW="1028700" imgH="5969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052" y="3818156"/>
                        <a:ext cx="1028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4.11 (Mutation Rates)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A </a:t>
            </a:r>
            <a:r>
              <a:rPr lang="en-US" sz="2400" dirty="0" err="1" smtClean="0"/>
              <a:t>scatterplot</a:t>
            </a:r>
            <a:r>
              <a:rPr lang="en-US" sz="2400" dirty="0" smtClean="0"/>
              <a:t> of the data with LSR:</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4. (</a:t>
            </a:r>
            <a:r>
              <a:rPr lang="en-US" dirty="0" smtClean="0"/>
              <a:t>4.4) Rescaling data: Log-Log &amp; Semi-Log Graphs</a:t>
            </a:r>
          </a:p>
        </p:txBody>
      </p:sp>
      <p:pic>
        <p:nvPicPr>
          <p:cNvPr id="7" name="Picture 6"/>
          <p:cNvPicPr>
            <a:picLocks noChangeAspect="1"/>
          </p:cNvPicPr>
          <p:nvPr/>
        </p:nvPicPr>
        <p:blipFill>
          <a:blip r:embed="rId2"/>
          <a:stretch>
            <a:fillRect/>
          </a:stretch>
        </p:blipFill>
        <p:spPr>
          <a:xfrm>
            <a:off x="1819440" y="1811595"/>
            <a:ext cx="5705856" cy="42793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4.11 (Mutation Rates)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Is this a good fit?</a:t>
            </a:r>
          </a:p>
          <a:p>
            <a:pPr marL="571500" indent="-571500"/>
            <a:r>
              <a:rPr lang="en-US" sz="2400" dirty="0" smtClean="0"/>
              <a:t>The MATLAB output: </a:t>
            </a:r>
          </a:p>
          <a:p>
            <a:pPr marL="971550" lvl="1" indent="-571500"/>
            <a:r>
              <a:rPr lang="en-US" sz="2000" dirty="0" err="1" smtClean="0"/>
              <a:t>Eqn</a:t>
            </a:r>
            <a:r>
              <a:rPr lang="en-US" sz="2000" dirty="0" smtClean="0"/>
              <a:t> for LSR: </a:t>
            </a:r>
            <a:r>
              <a:rPr lang="en-US" sz="2000" dirty="0" err="1" smtClean="0"/>
              <a:t>ln</a:t>
            </a:r>
            <a:r>
              <a:rPr lang="en-US" sz="2000" dirty="0" smtClean="0"/>
              <a:t> </a:t>
            </a:r>
            <a:r>
              <a:rPr lang="en-US" sz="2000" dirty="0" err="1" smtClean="0"/>
              <a:t>y</a:t>
            </a:r>
            <a:r>
              <a:rPr lang="en-US" sz="2000" dirty="0" smtClean="0"/>
              <a:t> = 0.709705 </a:t>
            </a:r>
            <a:r>
              <a:rPr lang="en-US" sz="2000" dirty="0" err="1" smtClean="0"/>
              <a:t>ln</a:t>
            </a:r>
            <a:r>
              <a:rPr lang="en-US" sz="2000" dirty="0" smtClean="0"/>
              <a:t> </a:t>
            </a:r>
            <a:r>
              <a:rPr lang="en-US" sz="2000" dirty="0" err="1" smtClean="0"/>
              <a:t>x</a:t>
            </a:r>
            <a:r>
              <a:rPr lang="en-US" sz="2000" dirty="0" smtClean="0"/>
              <a:t> + -1.031581</a:t>
            </a:r>
          </a:p>
          <a:p>
            <a:pPr marL="971550" lvl="1" indent="-571500"/>
            <a:r>
              <a:rPr lang="en-US" sz="2000" dirty="0" smtClean="0"/>
              <a:t>rho = 0.962501</a:t>
            </a:r>
          </a:p>
          <a:p>
            <a:pPr marL="971550" lvl="1" indent="-571500"/>
            <a:r>
              <a:rPr lang="en-US" sz="2000" dirty="0" smtClean="0"/>
              <a:t>The regression line accounts for 92.64% of the variance in the data</a:t>
            </a:r>
          </a:p>
          <a:p>
            <a:pPr marL="571500" indent="-571500"/>
            <a:r>
              <a:rPr lang="en-US" sz="2400" dirty="0" smtClean="0"/>
              <a:t>Which model should we choose?</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4. (</a:t>
            </a:r>
            <a:r>
              <a:rPr lang="en-US" dirty="0" smtClean="0"/>
              <a:t>4.4) Rescaling data: Log-Log &amp; Semi-Log Graphs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4.11 (Mutation Rates)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If we choose the </a:t>
            </a:r>
            <a:r>
              <a:rPr lang="en-US" sz="2400" dirty="0" err="1" smtClean="0"/>
              <a:t>allometric</a:t>
            </a:r>
            <a:r>
              <a:rPr lang="en-US" sz="2400" dirty="0" smtClean="0"/>
              <a:t> model, we need to recover </a:t>
            </a:r>
            <a:r>
              <a:rPr lang="en-US" sz="2400" dirty="0" err="1" smtClean="0"/>
              <a:t>x</a:t>
            </a:r>
            <a:r>
              <a:rPr lang="en-US" sz="2400" dirty="0" smtClean="0"/>
              <a:t> and </a:t>
            </a:r>
            <a:r>
              <a:rPr lang="en-US" sz="2400" dirty="0" err="1" smtClean="0"/>
              <a:t>y</a:t>
            </a:r>
            <a:r>
              <a:rPr lang="en-US" sz="2400" dirty="0" smtClean="0"/>
              <a:t>:</a:t>
            </a:r>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buNone/>
            </a:pPr>
            <a:endParaRPr lang="en-US" sz="2400" dirty="0" smtClean="0"/>
          </a:p>
          <a:p>
            <a:pPr marL="571500" indent="-571500">
              <a:buNone/>
            </a:pPr>
            <a:endParaRPr lang="en-US" sz="1000" dirty="0" smtClean="0"/>
          </a:p>
          <a:p>
            <a:pPr marL="571500" indent="-571500"/>
            <a:r>
              <a:rPr lang="en-US" sz="2400" dirty="0" smtClean="0"/>
              <a:t>Now we can use the model to predict. Suppose we know a certain species has a generation time of 10 years, we could interpolate the genomic mutation rate of this species:</a:t>
            </a:r>
          </a:p>
          <a:p>
            <a:pPr marL="571500" indent="-571500">
              <a:buNone/>
            </a:pPr>
            <a:r>
              <a:rPr lang="en-US" sz="2400" dirty="0" smtClean="0"/>
              <a:t>									     mutations per generation</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4. (</a:t>
            </a:r>
            <a:r>
              <a:rPr lang="en-US" dirty="0" smtClean="0"/>
              <a:t>4.4) Rescaling data: Log-Log &amp; Semi-Log Graphs</a:t>
            </a:r>
          </a:p>
        </p:txBody>
      </p:sp>
      <p:graphicFrame>
        <p:nvGraphicFramePr>
          <p:cNvPr id="6" name="Object 5"/>
          <p:cNvGraphicFramePr>
            <a:graphicFrameLocks noChangeAspect="1"/>
          </p:cNvGraphicFramePr>
          <p:nvPr/>
        </p:nvGraphicFramePr>
        <p:xfrm>
          <a:off x="2663793" y="1888806"/>
          <a:ext cx="3301967" cy="369820"/>
        </p:xfrm>
        <a:graphic>
          <a:graphicData uri="http://schemas.openxmlformats.org/presentationml/2006/ole">
            <mc:AlternateContent xmlns:mc="http://schemas.openxmlformats.org/markup-compatibility/2006">
              <mc:Choice xmlns:v="urn:schemas-microsoft-com:vml" Requires="v">
                <p:oleObj spid="_x0000_s69647" name="Equation" r:id="rId3" imgW="1587500" imgH="177800" progId="Equation.3">
                  <p:embed/>
                </p:oleObj>
              </mc:Choice>
              <mc:Fallback>
                <p:oleObj name="Equation" r:id="rId3" imgW="15875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793" y="1888806"/>
                        <a:ext cx="3301967" cy="3698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635" name="Object 3"/>
          <p:cNvGraphicFramePr>
            <a:graphicFrameLocks noChangeAspect="1"/>
          </p:cNvGraphicFramePr>
          <p:nvPr/>
        </p:nvGraphicFramePr>
        <p:xfrm>
          <a:off x="2611956" y="2361068"/>
          <a:ext cx="2596579" cy="371920"/>
        </p:xfrm>
        <a:graphic>
          <a:graphicData uri="http://schemas.openxmlformats.org/presentationml/2006/ole">
            <mc:AlternateContent xmlns:mc="http://schemas.openxmlformats.org/markup-compatibility/2006">
              <mc:Choice xmlns:v="urn:schemas-microsoft-com:vml" Requires="v">
                <p:oleObj spid="_x0000_s69648" name="Equation" r:id="rId5" imgW="1155700" imgH="165100" progId="Equation.3">
                  <p:embed/>
                </p:oleObj>
              </mc:Choice>
              <mc:Fallback>
                <p:oleObj name="Equation" r:id="rId5" imgW="1155700" imgH="1651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1956" y="2361068"/>
                        <a:ext cx="2596579" cy="3719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636" name="Object 4"/>
          <p:cNvGraphicFramePr>
            <a:graphicFrameLocks noChangeAspect="1"/>
          </p:cNvGraphicFramePr>
          <p:nvPr/>
        </p:nvGraphicFramePr>
        <p:xfrm>
          <a:off x="2896858" y="2823694"/>
          <a:ext cx="2311400" cy="514350"/>
        </p:xfrm>
        <a:graphic>
          <a:graphicData uri="http://schemas.openxmlformats.org/presentationml/2006/ole">
            <mc:AlternateContent xmlns:mc="http://schemas.openxmlformats.org/markup-compatibility/2006">
              <mc:Choice xmlns:v="urn:schemas-microsoft-com:vml" Requires="v">
                <p:oleObj spid="_x0000_s69649" name="Equation" r:id="rId7" imgW="1028700" imgH="228600" progId="Equation.3">
                  <p:embed/>
                </p:oleObj>
              </mc:Choice>
              <mc:Fallback>
                <p:oleObj name="Equation" r:id="rId7" imgW="102870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6858" y="2823694"/>
                        <a:ext cx="23114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637" name="Object 5"/>
          <p:cNvGraphicFramePr>
            <a:graphicFrameLocks noChangeAspect="1"/>
          </p:cNvGraphicFramePr>
          <p:nvPr/>
        </p:nvGraphicFramePr>
        <p:xfrm>
          <a:off x="2896858" y="3363960"/>
          <a:ext cx="2168525" cy="457200"/>
        </p:xfrm>
        <a:graphic>
          <a:graphicData uri="http://schemas.openxmlformats.org/presentationml/2006/ole">
            <mc:AlternateContent xmlns:mc="http://schemas.openxmlformats.org/markup-compatibility/2006">
              <mc:Choice xmlns:v="urn:schemas-microsoft-com:vml" Requires="v">
                <p:oleObj spid="_x0000_s69650" name="Equation" r:id="rId9" imgW="965200" imgH="203200" progId="Equation.3">
                  <p:embed/>
                </p:oleObj>
              </mc:Choice>
              <mc:Fallback>
                <p:oleObj name="Equation" r:id="rId9" imgW="9652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6858" y="3363960"/>
                        <a:ext cx="21685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638" name="Object 6"/>
          <p:cNvGraphicFramePr>
            <a:graphicFrameLocks noChangeAspect="1"/>
          </p:cNvGraphicFramePr>
          <p:nvPr/>
        </p:nvGraphicFramePr>
        <p:xfrm>
          <a:off x="2942706" y="3983692"/>
          <a:ext cx="2080250" cy="411478"/>
        </p:xfrm>
        <a:graphic>
          <a:graphicData uri="http://schemas.openxmlformats.org/presentationml/2006/ole">
            <mc:AlternateContent xmlns:mc="http://schemas.openxmlformats.org/markup-compatibility/2006">
              <mc:Choice xmlns:v="urn:schemas-microsoft-com:vml" Requires="v">
                <p:oleObj spid="_x0000_s69651" name="Equation" r:id="rId11" imgW="1028700" imgH="203200" progId="Equation.3">
                  <p:embed/>
                </p:oleObj>
              </mc:Choice>
              <mc:Fallback>
                <p:oleObj name="Equation" r:id="rId11" imgW="1028700" imgH="203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42706" y="3983692"/>
                        <a:ext cx="2080250" cy="4114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639" name="Object 7"/>
          <p:cNvGraphicFramePr>
            <a:graphicFrameLocks noChangeAspect="1"/>
          </p:cNvGraphicFramePr>
          <p:nvPr/>
        </p:nvGraphicFramePr>
        <p:xfrm>
          <a:off x="1372781" y="5559723"/>
          <a:ext cx="3543300" cy="490537"/>
        </p:xfrm>
        <a:graphic>
          <a:graphicData uri="http://schemas.openxmlformats.org/presentationml/2006/ole">
            <mc:AlternateContent xmlns:mc="http://schemas.openxmlformats.org/markup-compatibility/2006">
              <mc:Choice xmlns:v="urn:schemas-microsoft-com:vml" Requires="v">
                <p:oleObj spid="_x0000_s69652" name="Equation" r:id="rId13" imgW="1752600" imgH="241300" progId="Equation.3">
                  <p:embed/>
                </p:oleObj>
              </mc:Choice>
              <mc:Fallback>
                <p:oleObj name="Equation" r:id="rId13" imgW="1752600" imgH="2413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72781" y="5559723"/>
                        <a:ext cx="3543300"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6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6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6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Homework</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n-US" sz="2400" dirty="0" smtClean="0"/>
              <a:t>Chapter </a:t>
            </a:r>
            <a:r>
              <a:rPr lang="en-US" sz="2400" dirty="0" smtClean="0"/>
              <a:t>4:    4.1 </a:t>
            </a:r>
            <a:r>
              <a:rPr lang="en-US" sz="2400" dirty="0" err="1" smtClean="0"/>
              <a:t>b,d,e</a:t>
            </a:r>
            <a:r>
              <a:rPr lang="en-US" sz="2400" dirty="0" err="1" smtClean="0"/>
              <a:t>,g,h</a:t>
            </a:r>
            <a:r>
              <a:rPr lang="en-US" sz="2400" dirty="0" smtClean="0"/>
              <a:t> </a:t>
            </a:r>
            <a:r>
              <a:rPr lang="en-US" sz="2400" dirty="0" smtClean="0"/>
              <a:t>4.2, 4.3, 4.5, 4.7, 4.8</a:t>
            </a:r>
            <a:r>
              <a:rPr lang="en-US" sz="2400" dirty="0" smtClean="0"/>
              <a:t>, 4.10, 4.11 </a:t>
            </a:r>
            <a:r>
              <a:rPr lang="en-US" sz="2400" dirty="0" smtClean="0"/>
              <a:t>4.12</a:t>
            </a:r>
          </a:p>
          <a:p>
            <a:pPr marL="571500" indent="-571500">
              <a:buNone/>
            </a:pPr>
            <a:r>
              <a:rPr lang="en-US" sz="2400" dirty="0" smtClean="0"/>
              <a:t>some answers: </a:t>
            </a:r>
            <a:endParaRPr lang="en-US" sz="2400" dirty="0" smtClean="0"/>
          </a:p>
          <a:p>
            <a:pPr marL="571500" indent="-571500">
              <a:buNone/>
            </a:pPr>
            <a:r>
              <a:rPr lang="en-US" sz="2400" dirty="0" smtClean="0"/>
              <a:t>4.5  </a:t>
            </a:r>
            <a:r>
              <a:rPr lang="en-US" sz="2400" dirty="0" smtClean="0"/>
              <a:t>a. </a:t>
            </a:r>
            <a:r>
              <a:rPr lang="en-US" sz="2400" dirty="0" err="1" smtClean="0"/>
              <a:t>y</a:t>
            </a:r>
            <a:r>
              <a:rPr lang="en-US" sz="2400" dirty="0" smtClean="0"/>
              <a:t> = 100 (1.26)^x </a:t>
            </a:r>
            <a:r>
              <a:rPr lang="en-US" sz="2400" dirty="0" err="1" smtClean="0"/>
              <a:t>b</a:t>
            </a:r>
            <a:r>
              <a:rPr lang="en-US" sz="2400" dirty="0" smtClean="0"/>
              <a:t>. 5.9 months </a:t>
            </a:r>
          </a:p>
          <a:p>
            <a:pPr marL="571500" indent="-571500">
              <a:buNone/>
            </a:pPr>
            <a:r>
              <a:rPr lang="en-US" sz="2400" dirty="0" smtClean="0"/>
              <a:t>4.7  a. L= (10)^(-2/3) R^(2/3) </a:t>
            </a:r>
            <a:r>
              <a:rPr lang="en-US" sz="2400" dirty="0" err="1" smtClean="0"/>
              <a:t>b</a:t>
            </a:r>
            <a:r>
              <a:rPr lang="en-US" sz="2400" dirty="0" smtClean="0"/>
              <a:t>. plant A has 2^(2/3) more leaf biomass than plant B</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Exponential Functions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Definition: An </a:t>
            </a:r>
            <a:r>
              <a:rPr lang="en-US" sz="2400" b="1" dirty="0" smtClean="0"/>
              <a:t>exponential function</a:t>
            </a:r>
            <a:r>
              <a:rPr lang="en-US" sz="2400" dirty="0" smtClean="0"/>
              <a:t> is a function of the form   </a:t>
            </a:r>
          </a:p>
          <a:p>
            <a:pPr marL="571500" indent="-571500">
              <a:buNone/>
            </a:pPr>
            <a:r>
              <a:rPr lang="en-US" sz="2400" dirty="0" smtClean="0"/>
              <a:t>	               where a &gt; 0 is a fixed real number called the base of the exponent</a:t>
            </a:r>
          </a:p>
          <a:p>
            <a:pPr marL="971550" lvl="1" indent="-571500"/>
            <a:r>
              <a:rPr lang="en-US" sz="2000" dirty="0" smtClean="0"/>
              <a:t>Note: This is different from the power function                where the base is the variable and the exponent a is a fixed constant</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2. </a:t>
            </a:r>
            <a:r>
              <a:rPr lang="en-US" dirty="0" smtClean="0"/>
              <a:t>(4.2) Exponential &amp; Logarithmic Functions: Review</a:t>
            </a:r>
          </a:p>
        </p:txBody>
      </p:sp>
      <p:graphicFrame>
        <p:nvGraphicFramePr>
          <p:cNvPr id="6" name="Object 5"/>
          <p:cNvGraphicFramePr>
            <a:graphicFrameLocks noChangeAspect="1"/>
          </p:cNvGraphicFramePr>
          <p:nvPr/>
        </p:nvGraphicFramePr>
        <p:xfrm>
          <a:off x="1066389" y="1714834"/>
          <a:ext cx="1048491" cy="371343"/>
        </p:xfrm>
        <a:graphic>
          <a:graphicData uri="http://schemas.openxmlformats.org/presentationml/2006/ole">
            <mc:AlternateContent xmlns:mc="http://schemas.openxmlformats.org/markup-compatibility/2006">
              <mc:Choice xmlns:v="urn:schemas-microsoft-com:vml" Requires="v">
                <p:oleObj spid="_x0000_s22539" name="Equation" r:id="rId3" imgW="609600" imgH="215900" progId="Equation.3">
                  <p:embed/>
                </p:oleObj>
              </mc:Choice>
              <mc:Fallback>
                <p:oleObj name="Equation" r:id="rId3" imgW="609600" imgH="215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389" y="1714834"/>
                        <a:ext cx="1048491" cy="3713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1" name="Object 3"/>
          <p:cNvGraphicFramePr>
            <a:graphicFrameLocks noChangeAspect="1"/>
          </p:cNvGraphicFramePr>
          <p:nvPr/>
        </p:nvGraphicFramePr>
        <p:xfrm>
          <a:off x="6365657" y="2514817"/>
          <a:ext cx="832921" cy="289175"/>
        </p:xfrm>
        <a:graphic>
          <a:graphicData uri="http://schemas.openxmlformats.org/presentationml/2006/ole">
            <mc:AlternateContent xmlns:mc="http://schemas.openxmlformats.org/markup-compatibility/2006">
              <mc:Choice xmlns:v="urn:schemas-microsoft-com:vml" Requires="v">
                <p:oleObj spid="_x0000_s22540" name="Equation" r:id="rId5" imgW="622300" imgH="215900" progId="Equation.3">
                  <p:embed/>
                </p:oleObj>
              </mc:Choice>
              <mc:Fallback>
                <p:oleObj name="Equation" r:id="rId5" imgW="622300" imgH="2159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5657" y="2514817"/>
                        <a:ext cx="832921" cy="28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p:cNvPicPr>
            <a:picLocks noChangeAspect="1"/>
          </p:cNvPicPr>
          <p:nvPr/>
        </p:nvPicPr>
        <p:blipFill>
          <a:blip r:embed="rId7"/>
          <a:stretch>
            <a:fillRect/>
          </a:stretch>
        </p:blipFill>
        <p:spPr>
          <a:xfrm>
            <a:off x="2950160" y="3417732"/>
            <a:ext cx="2984500" cy="2717800"/>
          </a:xfrm>
          <a:prstGeom prst="rect">
            <a:avLst/>
          </a:prstGeom>
        </p:spPr>
      </p:pic>
      <p:graphicFrame>
        <p:nvGraphicFramePr>
          <p:cNvPr id="8" name="Object 7"/>
          <p:cNvGraphicFramePr>
            <a:graphicFrameLocks noChangeAspect="1"/>
          </p:cNvGraphicFramePr>
          <p:nvPr/>
        </p:nvGraphicFramePr>
        <p:xfrm>
          <a:off x="715319" y="4291520"/>
          <a:ext cx="1816946" cy="653282"/>
        </p:xfrm>
        <a:graphic>
          <a:graphicData uri="http://schemas.openxmlformats.org/presentationml/2006/ole">
            <mc:AlternateContent xmlns:mc="http://schemas.openxmlformats.org/markup-compatibility/2006">
              <mc:Choice xmlns:v="urn:schemas-microsoft-com:vml" Requires="v">
                <p:oleObj spid="_x0000_s22541" name="Equation" r:id="rId8" imgW="1130300" imgH="406400" progId="Equation.3">
                  <p:embed/>
                </p:oleObj>
              </mc:Choice>
              <mc:Fallback>
                <p:oleObj name="Equation" r:id="rId8" imgW="1130300" imgH="4064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319" y="4291520"/>
                        <a:ext cx="1816946" cy="653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5"/>
          <p:cNvGraphicFramePr>
            <a:graphicFrameLocks noChangeAspect="1"/>
          </p:cNvGraphicFramePr>
          <p:nvPr/>
        </p:nvGraphicFramePr>
        <p:xfrm>
          <a:off x="6230938" y="4239181"/>
          <a:ext cx="1938337" cy="654050"/>
        </p:xfrm>
        <a:graphic>
          <a:graphicData uri="http://schemas.openxmlformats.org/presentationml/2006/ole">
            <mc:AlternateContent xmlns:mc="http://schemas.openxmlformats.org/markup-compatibility/2006">
              <mc:Choice xmlns:v="urn:schemas-microsoft-com:vml" Requires="v">
                <p:oleObj spid="_x0000_s22542" name="Equation" r:id="rId10" imgW="1206500" imgH="406400" progId="Equation.3">
                  <p:embed/>
                </p:oleObj>
              </mc:Choice>
              <mc:Fallback>
                <p:oleObj name="Equation" r:id="rId10" imgW="1206500" imgH="4064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0938" y="4239181"/>
                        <a:ext cx="1938337"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Laws of Exponents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Font typeface="+mj-lt"/>
              <a:buAutoNum type="arabicPeriod"/>
            </a:pPr>
            <a:r>
              <a:rPr lang="en-US" sz="2400" dirty="0" smtClean="0"/>
              <a:t> </a:t>
            </a:r>
          </a:p>
          <a:p>
            <a:pPr marL="571500" indent="-571500">
              <a:buNone/>
            </a:pPr>
            <a:r>
              <a:rPr lang="en-US" sz="2400" dirty="0" smtClean="0"/>
              <a:t>  </a:t>
            </a:r>
          </a:p>
          <a:p>
            <a:pPr marL="571500" indent="-571500">
              <a:buFont typeface="+mj-lt"/>
              <a:buAutoNum type="arabicPeriod" startAt="2"/>
            </a:pPr>
            <a:r>
              <a:rPr lang="en-US" sz="2400" dirty="0" smtClean="0"/>
              <a:t> </a:t>
            </a:r>
          </a:p>
          <a:p>
            <a:pPr marL="571500" indent="-571500">
              <a:buFont typeface="+mj-lt"/>
              <a:buAutoNum type="arabicPeriod" startAt="2"/>
            </a:pPr>
            <a:endParaRPr lang="en-US" sz="2400" dirty="0" smtClean="0"/>
          </a:p>
          <a:p>
            <a:pPr marL="571500" indent="-571500">
              <a:buFont typeface="+mj-lt"/>
              <a:buAutoNum type="arabicPeriod" startAt="2"/>
            </a:pPr>
            <a:r>
              <a:rPr lang="en-US" sz="2400" dirty="0" smtClean="0"/>
              <a:t> </a:t>
            </a:r>
          </a:p>
          <a:p>
            <a:pPr marL="571500" indent="-571500">
              <a:buFont typeface="+mj-lt"/>
              <a:buAutoNum type="arabicPeriod" startAt="2"/>
            </a:pPr>
            <a:endParaRPr lang="en-US" sz="2400" dirty="0" smtClean="0"/>
          </a:p>
          <a:p>
            <a:pPr marL="571500" indent="-571500">
              <a:buFont typeface="+mj-lt"/>
              <a:buAutoNum type="arabicPeriod" startAt="2"/>
            </a:pPr>
            <a:r>
              <a:rPr lang="en-US" sz="2400" dirty="0" smtClean="0"/>
              <a:t> </a:t>
            </a:r>
          </a:p>
          <a:p>
            <a:pPr marL="571500" indent="-571500">
              <a:buFont typeface="+mj-lt"/>
              <a:buAutoNum type="arabicPeriod" startAt="2"/>
            </a:pPr>
            <a:endParaRPr lang="en-US" sz="2400" dirty="0" smtClean="0"/>
          </a:p>
          <a:p>
            <a:pPr marL="571500" indent="-571500">
              <a:buFont typeface="+mj-lt"/>
              <a:buAutoNum type="arabicPeriod" startAt="2"/>
            </a:pPr>
            <a:r>
              <a:rPr lang="en-US" sz="2400" dirty="0" smtClean="0"/>
              <a:t> </a:t>
            </a:r>
          </a:p>
          <a:p>
            <a:pPr marL="571500" indent="-571500">
              <a:buFont typeface="+mj-lt"/>
              <a:buAutoNum type="arabicPeriod" startAt="2"/>
            </a:pPr>
            <a:endParaRPr lang="en-US" sz="2400" dirty="0" smtClean="0"/>
          </a:p>
          <a:p>
            <a:pPr marL="571500" indent="-571500">
              <a:buFont typeface="+mj-lt"/>
              <a:buAutoNum type="arabicPeriod" startAt="2"/>
            </a:pPr>
            <a:r>
              <a:rPr lang="en-US" sz="2400" dirty="0" smtClean="0"/>
              <a:t> </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2. </a:t>
            </a:r>
            <a:r>
              <a:rPr lang="en-US" dirty="0" smtClean="0"/>
              <a:t>(4.2) Exponential &amp; Logarithmic Functions: Review</a:t>
            </a:r>
          </a:p>
        </p:txBody>
      </p:sp>
      <p:graphicFrame>
        <p:nvGraphicFramePr>
          <p:cNvPr id="10" name="Object 9"/>
          <p:cNvGraphicFramePr>
            <a:graphicFrameLocks noChangeAspect="1"/>
          </p:cNvGraphicFramePr>
          <p:nvPr/>
        </p:nvGraphicFramePr>
        <p:xfrm>
          <a:off x="1177444" y="1231003"/>
          <a:ext cx="1588258" cy="375407"/>
        </p:xfrm>
        <a:graphic>
          <a:graphicData uri="http://schemas.openxmlformats.org/presentationml/2006/ole">
            <mc:AlternateContent xmlns:mc="http://schemas.openxmlformats.org/markup-compatibility/2006">
              <mc:Choice xmlns:v="urn:schemas-microsoft-com:vml" Requires="v">
                <p:oleObj spid="_x0000_s23571" name="Equation" r:id="rId3" imgW="698500" imgH="165100" progId="Equation.3">
                  <p:embed/>
                </p:oleObj>
              </mc:Choice>
              <mc:Fallback>
                <p:oleObj name="Equation" r:id="rId3" imgW="698500" imgH="1651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444" y="1231003"/>
                        <a:ext cx="1588258" cy="3754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9" name="Object 7"/>
          <p:cNvGraphicFramePr>
            <a:graphicFrameLocks noChangeAspect="1"/>
          </p:cNvGraphicFramePr>
          <p:nvPr/>
        </p:nvGraphicFramePr>
        <p:xfrm>
          <a:off x="1162117" y="1809750"/>
          <a:ext cx="1327150" cy="896938"/>
        </p:xfrm>
        <a:graphic>
          <a:graphicData uri="http://schemas.openxmlformats.org/presentationml/2006/ole">
            <mc:AlternateContent xmlns:mc="http://schemas.openxmlformats.org/markup-compatibility/2006">
              <mc:Choice xmlns:v="urn:schemas-microsoft-com:vml" Requires="v">
                <p:oleObj spid="_x0000_s23572" name="Equation" r:id="rId5" imgW="584200" imgH="393700" progId="Equation.3">
                  <p:embed/>
                </p:oleObj>
              </mc:Choice>
              <mc:Fallback>
                <p:oleObj name="Equation" r:id="rId5" imgW="584200" imgH="39370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2117" y="1809750"/>
                        <a:ext cx="1327150"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60" name="Object 8"/>
          <p:cNvGraphicFramePr>
            <a:graphicFrameLocks noChangeAspect="1"/>
          </p:cNvGraphicFramePr>
          <p:nvPr/>
        </p:nvGraphicFramePr>
        <p:xfrm>
          <a:off x="1125591" y="2864519"/>
          <a:ext cx="1416835" cy="599430"/>
        </p:xfrm>
        <a:graphic>
          <a:graphicData uri="http://schemas.openxmlformats.org/presentationml/2006/ole">
            <mc:AlternateContent xmlns:mc="http://schemas.openxmlformats.org/markup-compatibility/2006">
              <mc:Choice xmlns:v="urn:schemas-microsoft-com:vml" Requires="v">
                <p:oleObj spid="_x0000_s23573" name="Equation" r:id="rId7" imgW="660400" imgH="279400" progId="Equation.3">
                  <p:embed/>
                </p:oleObj>
              </mc:Choice>
              <mc:Fallback>
                <p:oleObj name="Equation" r:id="rId7" imgW="660400" imgH="2794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5591" y="2864519"/>
                        <a:ext cx="1416835" cy="599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3561" name="Object 9"/>
          <p:cNvGraphicFramePr>
            <a:graphicFrameLocks noChangeAspect="1"/>
          </p:cNvGraphicFramePr>
          <p:nvPr/>
        </p:nvGraphicFramePr>
        <p:xfrm>
          <a:off x="1145590" y="3763963"/>
          <a:ext cx="1635125" cy="519112"/>
        </p:xfrm>
        <a:graphic>
          <a:graphicData uri="http://schemas.openxmlformats.org/presentationml/2006/ole">
            <mc:AlternateContent xmlns:mc="http://schemas.openxmlformats.org/markup-compatibility/2006">
              <mc:Choice xmlns:v="urn:schemas-microsoft-com:vml" Requires="v">
                <p:oleObj spid="_x0000_s23574" name="Equation" r:id="rId9" imgW="762000" imgH="241300" progId="Equation.3">
                  <p:embed/>
                </p:oleObj>
              </mc:Choice>
              <mc:Fallback>
                <p:oleObj name="Equation" r:id="rId9" imgW="762000" imgH="24130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5590" y="3763963"/>
                        <a:ext cx="1635125" cy="51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3562" name="Object 10"/>
          <p:cNvGraphicFramePr>
            <a:graphicFrameLocks noChangeAspect="1"/>
          </p:cNvGraphicFramePr>
          <p:nvPr/>
        </p:nvGraphicFramePr>
        <p:xfrm>
          <a:off x="1179095" y="4728389"/>
          <a:ext cx="790575" cy="354012"/>
        </p:xfrm>
        <a:graphic>
          <a:graphicData uri="http://schemas.openxmlformats.org/presentationml/2006/ole">
            <mc:AlternateContent xmlns:mc="http://schemas.openxmlformats.org/markup-compatibility/2006">
              <mc:Choice xmlns:v="urn:schemas-microsoft-com:vml" Requires="v">
                <p:oleObj spid="_x0000_s23575" name="Equation" r:id="rId11" imgW="368300" imgH="165100" progId="Equation.3">
                  <p:embed/>
                </p:oleObj>
              </mc:Choice>
              <mc:Fallback>
                <p:oleObj name="Equation" r:id="rId11" imgW="368300" imgH="16510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9095" y="4728389"/>
                        <a:ext cx="790575"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3563" name="Object 11"/>
          <p:cNvGraphicFramePr>
            <a:graphicFrameLocks noChangeAspect="1"/>
          </p:cNvGraphicFramePr>
          <p:nvPr/>
        </p:nvGraphicFramePr>
        <p:xfrm>
          <a:off x="1124435" y="5396826"/>
          <a:ext cx="1212850" cy="839788"/>
        </p:xfrm>
        <a:graphic>
          <a:graphicData uri="http://schemas.openxmlformats.org/presentationml/2006/ole">
            <mc:AlternateContent xmlns:mc="http://schemas.openxmlformats.org/markup-compatibility/2006">
              <mc:Choice xmlns:v="urn:schemas-microsoft-com:vml" Requires="v">
                <p:oleObj spid="_x0000_s23576" name="Equation" r:id="rId13" imgW="533400" imgH="368300" progId="Equation.3">
                  <p:embed/>
                </p:oleObj>
              </mc:Choice>
              <mc:Fallback>
                <p:oleObj name="Equation" r:id="rId13" imgW="533400" imgH="368300" progId="Equation.3">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24435" y="5396826"/>
                        <a:ext cx="1212850"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5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5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Logarithmic Functions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Definition: A </a:t>
            </a:r>
            <a:r>
              <a:rPr lang="en-US" sz="2400" b="1" dirty="0" smtClean="0"/>
              <a:t>logarithmic function</a:t>
            </a:r>
            <a:r>
              <a:rPr lang="en-US" sz="2400" dirty="0" smtClean="0"/>
              <a:t> is a function of the form   </a:t>
            </a:r>
          </a:p>
          <a:p>
            <a:pPr marL="571500" indent="-571500">
              <a:buNone/>
            </a:pPr>
            <a:r>
              <a:rPr lang="en-US" sz="2400" dirty="0" smtClean="0"/>
              <a:t>	                      where a &gt; 0 is a fixed real number called the base of the logarithm</a:t>
            </a:r>
          </a:p>
          <a:p>
            <a:pPr marL="971550" lvl="1" indent="-571500"/>
            <a:r>
              <a:rPr lang="en-US" sz="2000" dirty="0" smtClean="0"/>
              <a:t>The logarithmic function is the inverse of the exponential function:</a:t>
            </a:r>
          </a:p>
          <a:p>
            <a:pPr marL="971550" lvl="1" indent="-571500">
              <a:buNone/>
            </a:pPr>
            <a:r>
              <a:rPr lang="en-US" sz="2000" dirty="0" smtClean="0"/>
              <a:t>                                  and</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2. </a:t>
            </a:r>
            <a:r>
              <a:rPr lang="en-US" dirty="0" smtClean="0"/>
              <a:t>(4.2) Exponential &amp; Logarithmic Functions: Review</a:t>
            </a:r>
          </a:p>
        </p:txBody>
      </p:sp>
      <p:graphicFrame>
        <p:nvGraphicFramePr>
          <p:cNvPr id="6" name="Object 5"/>
          <p:cNvGraphicFramePr>
            <a:graphicFrameLocks noChangeAspect="1"/>
          </p:cNvGraphicFramePr>
          <p:nvPr/>
        </p:nvGraphicFramePr>
        <p:xfrm>
          <a:off x="1090253" y="1724025"/>
          <a:ext cx="1479015" cy="359981"/>
        </p:xfrm>
        <a:graphic>
          <a:graphicData uri="http://schemas.openxmlformats.org/presentationml/2006/ole">
            <mc:AlternateContent xmlns:mc="http://schemas.openxmlformats.org/markup-compatibility/2006">
              <mc:Choice xmlns:v="urn:schemas-microsoft-com:vml" Requires="v">
                <p:oleObj spid="_x0000_s24588" name="Equation" r:id="rId3" imgW="838200" imgH="203200" progId="Equation.3">
                  <p:embed/>
                </p:oleObj>
              </mc:Choice>
              <mc:Fallback>
                <p:oleObj name="Equation" r:id="rId3" imgW="8382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253" y="1724025"/>
                        <a:ext cx="1479015" cy="3599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2" name="Object 6"/>
          <p:cNvGraphicFramePr>
            <a:graphicFrameLocks noChangeAspect="1"/>
          </p:cNvGraphicFramePr>
          <p:nvPr/>
        </p:nvGraphicFramePr>
        <p:xfrm>
          <a:off x="1545991" y="2824360"/>
          <a:ext cx="1244600" cy="407988"/>
        </p:xfrm>
        <a:graphic>
          <a:graphicData uri="http://schemas.openxmlformats.org/presentationml/2006/ole">
            <mc:AlternateContent xmlns:mc="http://schemas.openxmlformats.org/markup-compatibility/2006">
              <mc:Choice xmlns:v="urn:schemas-microsoft-com:vml" Requires="v">
                <p:oleObj spid="_x0000_s24589" name="Equation" r:id="rId5" imgW="774700" imgH="254000" progId="Equation.3">
                  <p:embed/>
                </p:oleObj>
              </mc:Choice>
              <mc:Fallback>
                <p:oleObj name="Equation" r:id="rId5" imgW="774700" imgH="2540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5991" y="2824360"/>
                        <a:ext cx="12446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3" name="Object 7"/>
          <p:cNvGraphicFramePr>
            <a:graphicFrameLocks noChangeAspect="1"/>
          </p:cNvGraphicFramePr>
          <p:nvPr/>
        </p:nvGraphicFramePr>
        <p:xfrm>
          <a:off x="3432242" y="2830551"/>
          <a:ext cx="1058058" cy="292543"/>
        </p:xfrm>
        <a:graphic>
          <a:graphicData uri="http://schemas.openxmlformats.org/presentationml/2006/ole">
            <mc:AlternateContent xmlns:mc="http://schemas.openxmlformats.org/markup-compatibility/2006">
              <mc:Choice xmlns:v="urn:schemas-microsoft-com:vml" Requires="v">
                <p:oleObj spid="_x0000_s24590" name="Equation" r:id="rId7" imgW="596900" imgH="165100" progId="Equation.3">
                  <p:embed/>
                </p:oleObj>
              </mc:Choice>
              <mc:Fallback>
                <p:oleObj name="Equation" r:id="rId7" imgW="596900" imgH="1651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2242" y="2830551"/>
                        <a:ext cx="1058058" cy="2925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1"/>
          <p:cNvPicPr>
            <a:picLocks noChangeAspect="1"/>
          </p:cNvPicPr>
          <p:nvPr/>
        </p:nvPicPr>
        <p:blipFill>
          <a:blip r:embed="rId9"/>
          <a:stretch>
            <a:fillRect/>
          </a:stretch>
        </p:blipFill>
        <p:spPr>
          <a:xfrm>
            <a:off x="661338" y="3731462"/>
            <a:ext cx="2981316" cy="2020316"/>
          </a:xfrm>
          <a:prstGeom prst="rect">
            <a:avLst/>
          </a:prstGeom>
        </p:spPr>
      </p:pic>
      <p:pic>
        <p:nvPicPr>
          <p:cNvPr id="14" name="Picture 13"/>
          <p:cNvPicPr>
            <a:picLocks noChangeAspect="1"/>
          </p:cNvPicPr>
          <p:nvPr/>
        </p:nvPicPr>
        <p:blipFill>
          <a:blip r:embed="rId10"/>
          <a:stretch>
            <a:fillRect/>
          </a:stretch>
        </p:blipFill>
        <p:spPr>
          <a:xfrm>
            <a:off x="3805475" y="3595072"/>
            <a:ext cx="2167126" cy="2167126"/>
          </a:xfrm>
          <a:prstGeom prst="rect">
            <a:avLst/>
          </a:prstGeom>
        </p:spPr>
      </p:pic>
      <p:pic>
        <p:nvPicPr>
          <p:cNvPr id="15" name="Picture 14"/>
          <p:cNvPicPr>
            <a:picLocks noChangeAspect="1"/>
          </p:cNvPicPr>
          <p:nvPr/>
        </p:nvPicPr>
        <p:blipFill>
          <a:blip r:embed="rId11"/>
          <a:stretch>
            <a:fillRect/>
          </a:stretch>
        </p:blipFill>
        <p:spPr>
          <a:xfrm>
            <a:off x="6140816" y="3295276"/>
            <a:ext cx="2315165" cy="246126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8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5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Laws of Logarithms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Font typeface="+mj-lt"/>
              <a:buAutoNum type="arabicPeriod"/>
            </a:pPr>
            <a:r>
              <a:rPr lang="en-US" sz="2400" dirty="0" smtClean="0"/>
              <a:t> </a:t>
            </a:r>
          </a:p>
          <a:p>
            <a:pPr marL="571500" indent="-571500">
              <a:buNone/>
            </a:pPr>
            <a:r>
              <a:rPr lang="en-US" sz="2400" dirty="0" smtClean="0"/>
              <a:t>  </a:t>
            </a:r>
          </a:p>
          <a:p>
            <a:pPr marL="571500" indent="-571500">
              <a:buFont typeface="+mj-lt"/>
              <a:buAutoNum type="arabicPeriod" startAt="2"/>
            </a:pPr>
            <a:r>
              <a:rPr lang="en-US" sz="2400" dirty="0" smtClean="0"/>
              <a:t> </a:t>
            </a:r>
          </a:p>
          <a:p>
            <a:pPr marL="571500" indent="-571500">
              <a:buFont typeface="+mj-lt"/>
              <a:buAutoNum type="arabicPeriod" startAt="2"/>
            </a:pPr>
            <a:endParaRPr lang="en-US" sz="2400" dirty="0" smtClean="0"/>
          </a:p>
          <a:p>
            <a:pPr marL="571500" indent="-571500">
              <a:buFont typeface="+mj-lt"/>
              <a:buAutoNum type="arabicPeriod" startAt="2"/>
            </a:pPr>
            <a:r>
              <a:rPr lang="en-US" sz="2400" dirty="0" smtClean="0"/>
              <a:t> </a:t>
            </a:r>
          </a:p>
          <a:p>
            <a:pPr marL="571500" indent="-571500">
              <a:buFont typeface="+mj-lt"/>
              <a:buAutoNum type="arabicPeriod" startAt="2"/>
            </a:pPr>
            <a:endParaRPr lang="en-US" sz="2400" dirty="0" smtClean="0"/>
          </a:p>
          <a:p>
            <a:pPr marL="571500" indent="-571500">
              <a:buFont typeface="+mj-lt"/>
              <a:buAutoNum type="arabicPeriod" startAt="2"/>
            </a:pPr>
            <a:r>
              <a:rPr lang="en-US" sz="2400" dirty="0" smtClean="0"/>
              <a:t> </a:t>
            </a:r>
          </a:p>
          <a:p>
            <a:pPr marL="571500" indent="-571500">
              <a:buFont typeface="+mj-lt"/>
              <a:buAutoNum type="arabicPeriod" startAt="2"/>
            </a:pPr>
            <a:endParaRPr lang="en-US" sz="2400" dirty="0" smtClean="0"/>
          </a:p>
          <a:p>
            <a:pPr marL="571500" indent="-571500">
              <a:buFont typeface="+mj-lt"/>
              <a:buAutoNum type="arabicPeriod" startAt="2"/>
            </a:pPr>
            <a:r>
              <a:rPr lang="en-US" sz="2400" dirty="0" smtClean="0"/>
              <a:t> </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2. </a:t>
            </a:r>
            <a:r>
              <a:rPr lang="en-US" dirty="0" smtClean="0"/>
              <a:t>(4.2) Exponential &amp; Logarithmic Functions: Review</a:t>
            </a:r>
          </a:p>
        </p:txBody>
      </p:sp>
      <p:graphicFrame>
        <p:nvGraphicFramePr>
          <p:cNvPr id="10" name="Object 9"/>
          <p:cNvGraphicFramePr>
            <a:graphicFrameLocks noChangeAspect="1"/>
          </p:cNvGraphicFramePr>
          <p:nvPr/>
        </p:nvGraphicFramePr>
        <p:xfrm>
          <a:off x="1180406" y="1265198"/>
          <a:ext cx="3578225" cy="463550"/>
        </p:xfrm>
        <a:graphic>
          <a:graphicData uri="http://schemas.openxmlformats.org/presentationml/2006/ole">
            <mc:AlternateContent xmlns:mc="http://schemas.openxmlformats.org/markup-compatibility/2006">
              <mc:Choice xmlns:v="urn:schemas-microsoft-com:vml" Requires="v">
                <p:oleObj spid="_x0000_s25617" name="Equation" r:id="rId3" imgW="1574800" imgH="203200" progId="Equation.3">
                  <p:embed/>
                </p:oleObj>
              </mc:Choice>
              <mc:Fallback>
                <p:oleObj name="Equation" r:id="rId3" imgW="15748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0406" y="1265198"/>
                        <a:ext cx="3578225"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60" name="Object 8"/>
          <p:cNvGraphicFramePr>
            <a:graphicFrameLocks noChangeAspect="1"/>
          </p:cNvGraphicFramePr>
          <p:nvPr/>
        </p:nvGraphicFramePr>
        <p:xfrm>
          <a:off x="1246212" y="3009603"/>
          <a:ext cx="2290763" cy="436562"/>
        </p:xfrm>
        <a:graphic>
          <a:graphicData uri="http://schemas.openxmlformats.org/presentationml/2006/ole">
            <mc:AlternateContent xmlns:mc="http://schemas.openxmlformats.org/markup-compatibility/2006">
              <mc:Choice xmlns:v="urn:schemas-microsoft-com:vml" Requires="v">
                <p:oleObj spid="_x0000_s25618" name="Equation" r:id="rId5" imgW="1066800" imgH="203200" progId="Equation.3">
                  <p:embed/>
                </p:oleObj>
              </mc:Choice>
              <mc:Fallback>
                <p:oleObj name="Equation" r:id="rId5" imgW="1066800" imgH="2032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6212" y="3009603"/>
                        <a:ext cx="2290763" cy="43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5608" name="Object 8"/>
          <p:cNvGraphicFramePr>
            <a:graphicFrameLocks noChangeAspect="1"/>
          </p:cNvGraphicFramePr>
          <p:nvPr/>
        </p:nvGraphicFramePr>
        <p:xfrm>
          <a:off x="1205723" y="1839913"/>
          <a:ext cx="3490913" cy="985837"/>
        </p:xfrm>
        <a:graphic>
          <a:graphicData uri="http://schemas.openxmlformats.org/presentationml/2006/ole">
            <mc:AlternateContent xmlns:mc="http://schemas.openxmlformats.org/markup-compatibility/2006">
              <mc:Choice xmlns:v="urn:schemas-microsoft-com:vml" Requires="v">
                <p:oleObj spid="_x0000_s25619" name="Equation" r:id="rId7" imgW="1536700" imgH="431800" progId="Equation.3">
                  <p:embed/>
                </p:oleObj>
              </mc:Choice>
              <mc:Fallback>
                <p:oleObj name="Equation" r:id="rId7" imgW="1536700" imgH="4318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5723" y="1839913"/>
                        <a:ext cx="3490913" cy="985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9" name="Object 9"/>
          <p:cNvGraphicFramePr>
            <a:graphicFrameLocks noChangeAspect="1"/>
          </p:cNvGraphicFramePr>
          <p:nvPr/>
        </p:nvGraphicFramePr>
        <p:xfrm>
          <a:off x="1272423" y="3914478"/>
          <a:ext cx="3219450" cy="382587"/>
        </p:xfrm>
        <a:graphic>
          <a:graphicData uri="http://schemas.openxmlformats.org/presentationml/2006/ole">
            <mc:AlternateContent xmlns:mc="http://schemas.openxmlformats.org/markup-compatibility/2006">
              <mc:Choice xmlns:v="urn:schemas-microsoft-com:vml" Requires="v">
                <p:oleObj spid="_x0000_s25620" name="Equation" r:id="rId9" imgW="1498600" imgH="177800" progId="Equation.3">
                  <p:embed/>
                </p:oleObj>
              </mc:Choice>
              <mc:Fallback>
                <p:oleObj name="Equation" r:id="rId9" imgW="1498600" imgH="17780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2423" y="3914478"/>
                        <a:ext cx="3219450" cy="38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5610" name="Object 10"/>
          <p:cNvGraphicFramePr>
            <a:graphicFrameLocks noChangeAspect="1"/>
          </p:cNvGraphicFramePr>
          <p:nvPr/>
        </p:nvGraphicFramePr>
        <p:xfrm>
          <a:off x="1276033" y="4563507"/>
          <a:ext cx="3841750" cy="873125"/>
        </p:xfrm>
        <a:graphic>
          <a:graphicData uri="http://schemas.openxmlformats.org/presentationml/2006/ole">
            <mc:AlternateContent xmlns:mc="http://schemas.openxmlformats.org/markup-compatibility/2006">
              <mc:Choice xmlns:v="urn:schemas-microsoft-com:vml" Requires="v">
                <p:oleObj spid="_x0000_s25621" name="Equation" r:id="rId11" imgW="1790700" imgH="406400" progId="Equation.3">
                  <p:embed/>
                </p:oleObj>
              </mc:Choice>
              <mc:Fallback>
                <p:oleObj name="Equation" r:id="rId11" imgW="1790700" imgH="40640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76033" y="4563507"/>
                        <a:ext cx="3841750" cy="87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6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4.1</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Solve: </a:t>
            </a:r>
          </a:p>
          <a:p>
            <a:pPr marL="571500" indent="-571500">
              <a:buNone/>
            </a:pPr>
            <a:endParaRPr lang="en-US" sz="2400" dirty="0" smtClean="0"/>
          </a:p>
          <a:p>
            <a:pPr marL="571500" indent="-571500">
              <a:buNone/>
            </a:pPr>
            <a:r>
              <a:rPr lang="en-US" sz="2400" dirty="0" smtClean="0"/>
              <a:t>Solution:</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2. </a:t>
            </a:r>
            <a:r>
              <a:rPr lang="en-US" dirty="0" smtClean="0"/>
              <a:t>(4.2) Exponential &amp; Logarithmic Functions: Review</a:t>
            </a:r>
          </a:p>
        </p:txBody>
      </p:sp>
      <p:graphicFrame>
        <p:nvGraphicFramePr>
          <p:cNvPr id="11" name="Object 10"/>
          <p:cNvGraphicFramePr>
            <a:graphicFrameLocks noChangeAspect="1"/>
          </p:cNvGraphicFramePr>
          <p:nvPr/>
        </p:nvGraphicFramePr>
        <p:xfrm>
          <a:off x="2847839" y="1195425"/>
          <a:ext cx="1457735" cy="421125"/>
        </p:xfrm>
        <a:graphic>
          <a:graphicData uri="http://schemas.openxmlformats.org/presentationml/2006/ole">
            <mc:AlternateContent xmlns:mc="http://schemas.openxmlformats.org/markup-compatibility/2006">
              <mc:Choice xmlns:v="urn:schemas-microsoft-com:vml" Requires="v">
                <p:oleObj spid="_x0000_s26642" name="Equation" r:id="rId3" imgW="571500" imgH="165100" progId="Equation.3">
                  <p:embed/>
                </p:oleObj>
              </mc:Choice>
              <mc:Fallback>
                <p:oleObj name="Equation" r:id="rId3" imgW="571500" imgH="16510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839" y="1195425"/>
                        <a:ext cx="1457735" cy="421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2" name="Object 8"/>
          <p:cNvGraphicFramePr>
            <a:graphicFrameLocks noChangeAspect="1"/>
          </p:cNvGraphicFramePr>
          <p:nvPr/>
        </p:nvGraphicFramePr>
        <p:xfrm>
          <a:off x="2518101" y="2046943"/>
          <a:ext cx="2136775" cy="420688"/>
        </p:xfrm>
        <a:graphic>
          <a:graphicData uri="http://schemas.openxmlformats.org/presentationml/2006/ole">
            <mc:AlternateContent xmlns:mc="http://schemas.openxmlformats.org/markup-compatibility/2006">
              <mc:Choice xmlns:v="urn:schemas-microsoft-com:vml" Requires="v">
                <p:oleObj spid="_x0000_s26643" name="Equation" r:id="rId5" imgW="838200" imgH="165100" progId="Equation.3">
                  <p:embed/>
                </p:oleObj>
              </mc:Choice>
              <mc:Fallback>
                <p:oleObj name="Equation" r:id="rId5" imgW="838200" imgH="16510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8101" y="2046943"/>
                        <a:ext cx="2136775"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3" name="Object 9"/>
          <p:cNvGraphicFramePr>
            <a:graphicFrameLocks noChangeAspect="1"/>
          </p:cNvGraphicFramePr>
          <p:nvPr/>
        </p:nvGraphicFramePr>
        <p:xfrm>
          <a:off x="2426252" y="2867225"/>
          <a:ext cx="2235200" cy="355600"/>
        </p:xfrm>
        <a:graphic>
          <a:graphicData uri="http://schemas.openxmlformats.org/presentationml/2006/ole">
            <mc:AlternateContent xmlns:mc="http://schemas.openxmlformats.org/markup-compatibility/2006">
              <mc:Choice xmlns:v="urn:schemas-microsoft-com:vml" Requires="v">
                <p:oleObj spid="_x0000_s26644" name="Equation" r:id="rId7" imgW="876300" imgH="139700" progId="Equation.3">
                  <p:embed/>
                </p:oleObj>
              </mc:Choice>
              <mc:Fallback>
                <p:oleObj name="Equation" r:id="rId7" imgW="876300" imgH="13970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6252" y="2867225"/>
                        <a:ext cx="22352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4" name="Object 10"/>
          <p:cNvGraphicFramePr>
            <a:graphicFrameLocks noChangeAspect="1"/>
          </p:cNvGraphicFramePr>
          <p:nvPr/>
        </p:nvGraphicFramePr>
        <p:xfrm>
          <a:off x="3002414" y="3544848"/>
          <a:ext cx="1749425" cy="938213"/>
        </p:xfrm>
        <a:graphic>
          <a:graphicData uri="http://schemas.openxmlformats.org/presentationml/2006/ole">
            <mc:AlternateContent xmlns:mc="http://schemas.openxmlformats.org/markup-compatibility/2006">
              <mc:Choice xmlns:v="urn:schemas-microsoft-com:vml" Requires="v">
                <p:oleObj spid="_x0000_s26645" name="Equation" r:id="rId9" imgW="685800" imgH="368300" progId="Equation.3">
                  <p:embed/>
                </p:oleObj>
              </mc:Choice>
              <mc:Fallback>
                <p:oleObj name="Equation" r:id="rId9" imgW="685800" imgH="368300" progId="Equation.3">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2414" y="3544848"/>
                        <a:ext cx="1749425" cy="938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5" name="Object 11"/>
          <p:cNvGraphicFramePr>
            <a:graphicFrameLocks noChangeAspect="1"/>
          </p:cNvGraphicFramePr>
          <p:nvPr/>
        </p:nvGraphicFramePr>
        <p:xfrm>
          <a:off x="3017938" y="4859338"/>
          <a:ext cx="1555750" cy="323850"/>
        </p:xfrm>
        <a:graphic>
          <a:graphicData uri="http://schemas.openxmlformats.org/presentationml/2006/ole">
            <mc:AlternateContent xmlns:mc="http://schemas.openxmlformats.org/markup-compatibility/2006">
              <mc:Choice xmlns:v="urn:schemas-microsoft-com:vml" Requires="v">
                <p:oleObj spid="_x0000_s26646" name="Equation" r:id="rId11" imgW="609600" imgH="127000" progId="Equation.3">
                  <p:embed/>
                </p:oleObj>
              </mc:Choice>
              <mc:Fallback>
                <p:oleObj name="Equation" r:id="rId11" imgW="609600" imgH="127000" progId="Equation.3">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17938" y="4859338"/>
                        <a:ext cx="155575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6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6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4.2</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If                        and                         , then find                  .</a:t>
            </a:r>
          </a:p>
          <a:p>
            <a:pPr marL="571500" indent="-571500">
              <a:buNone/>
            </a:pPr>
            <a:endParaRPr lang="en-US" sz="2400" dirty="0" smtClean="0"/>
          </a:p>
          <a:p>
            <a:pPr marL="571500" indent="-571500">
              <a:buNone/>
            </a:pPr>
            <a:r>
              <a:rPr lang="en-US" sz="2400" dirty="0" smtClean="0"/>
              <a:t>Solution:</a:t>
            </a:r>
          </a:p>
        </p:txBody>
      </p:sp>
      <p:sp>
        <p:nvSpPr>
          <p:cNvPr id="5" name="TextBox 4"/>
          <p:cNvSpPr txBox="1"/>
          <p:nvPr/>
        </p:nvSpPr>
        <p:spPr>
          <a:xfrm>
            <a:off x="375795" y="220285"/>
            <a:ext cx="8168455" cy="369332"/>
          </a:xfrm>
          <a:prstGeom prst="rect">
            <a:avLst/>
          </a:prstGeom>
          <a:noFill/>
        </p:spPr>
        <p:txBody>
          <a:bodyPr wrap="square" rtlCol="0">
            <a:spAutoFit/>
          </a:bodyPr>
          <a:lstStyle/>
          <a:p>
            <a:r>
              <a:rPr lang="en-US" dirty="0" smtClean="0">
                <a:solidFill>
                  <a:prstClr val="white"/>
                </a:solidFill>
              </a:rPr>
              <a:t>2. </a:t>
            </a:r>
            <a:r>
              <a:rPr lang="en-US" dirty="0" smtClean="0"/>
              <a:t>(4.2) Exponential &amp; Logarithmic Functions: Review</a:t>
            </a:r>
          </a:p>
        </p:txBody>
      </p:sp>
      <p:graphicFrame>
        <p:nvGraphicFramePr>
          <p:cNvPr id="11" name="Object 10"/>
          <p:cNvGraphicFramePr>
            <a:graphicFrameLocks noChangeAspect="1"/>
          </p:cNvGraphicFramePr>
          <p:nvPr/>
        </p:nvGraphicFramePr>
        <p:xfrm>
          <a:off x="852999" y="1309093"/>
          <a:ext cx="1435809" cy="351853"/>
        </p:xfrm>
        <a:graphic>
          <a:graphicData uri="http://schemas.openxmlformats.org/presentationml/2006/ole">
            <mc:AlternateContent xmlns:mc="http://schemas.openxmlformats.org/markup-compatibility/2006">
              <mc:Choice xmlns:v="urn:schemas-microsoft-com:vml" Requires="v">
                <p:oleObj spid="_x0000_s27665" name="Equation" r:id="rId3" imgW="723900" imgH="177800" progId="Equation.3">
                  <p:embed/>
                </p:oleObj>
              </mc:Choice>
              <mc:Fallback>
                <p:oleObj name="Equation" r:id="rId3" imgW="7239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999" y="1309093"/>
                        <a:ext cx="1435809" cy="3518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2" name="Object 8"/>
          <p:cNvGraphicFramePr>
            <a:graphicFrameLocks noChangeAspect="1"/>
          </p:cNvGraphicFramePr>
          <p:nvPr/>
        </p:nvGraphicFramePr>
        <p:xfrm>
          <a:off x="2026711" y="2011323"/>
          <a:ext cx="4338637" cy="647700"/>
        </p:xfrm>
        <a:graphic>
          <a:graphicData uri="http://schemas.openxmlformats.org/presentationml/2006/ole">
            <mc:AlternateContent xmlns:mc="http://schemas.openxmlformats.org/markup-compatibility/2006">
              <mc:Choice xmlns:v="urn:schemas-microsoft-com:vml" Requires="v">
                <p:oleObj spid="_x0000_s27666" name="Equation" r:id="rId5" imgW="1701800" imgH="254000" progId="Equation.3">
                  <p:embed/>
                </p:oleObj>
              </mc:Choice>
              <mc:Fallback>
                <p:oleObj name="Equation" r:id="rId5" imgW="1701800" imgH="254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6711" y="2011323"/>
                        <a:ext cx="4338637"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3" name="Object 9"/>
          <p:cNvGraphicFramePr>
            <a:graphicFrameLocks noChangeAspect="1"/>
          </p:cNvGraphicFramePr>
          <p:nvPr/>
        </p:nvGraphicFramePr>
        <p:xfrm>
          <a:off x="3625473" y="2819400"/>
          <a:ext cx="2817812" cy="452438"/>
        </p:xfrm>
        <a:graphic>
          <a:graphicData uri="http://schemas.openxmlformats.org/presentationml/2006/ole">
            <mc:AlternateContent xmlns:mc="http://schemas.openxmlformats.org/markup-compatibility/2006">
              <mc:Choice xmlns:v="urn:schemas-microsoft-com:vml" Requires="v">
                <p:oleObj spid="_x0000_s27667" name="Equation" r:id="rId7" imgW="1104900" imgH="177800" progId="Equation.3">
                  <p:embed/>
                </p:oleObj>
              </mc:Choice>
              <mc:Fallback>
                <p:oleObj name="Equation" r:id="rId7" imgW="1104900" imgH="177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5473" y="2819400"/>
                        <a:ext cx="2817812"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4" name="Object 10"/>
          <p:cNvGraphicFramePr>
            <a:graphicFrameLocks noChangeAspect="1"/>
          </p:cNvGraphicFramePr>
          <p:nvPr/>
        </p:nvGraphicFramePr>
        <p:xfrm>
          <a:off x="3659596" y="3611900"/>
          <a:ext cx="2300288" cy="517525"/>
        </p:xfrm>
        <a:graphic>
          <a:graphicData uri="http://schemas.openxmlformats.org/presentationml/2006/ole">
            <mc:AlternateContent xmlns:mc="http://schemas.openxmlformats.org/markup-compatibility/2006">
              <mc:Choice xmlns:v="urn:schemas-microsoft-com:vml" Requires="v">
                <p:oleObj spid="_x0000_s27668" name="Equation" r:id="rId9" imgW="901700" imgH="203200" progId="Equation.3">
                  <p:embed/>
                </p:oleObj>
              </mc:Choice>
              <mc:Fallback>
                <p:oleObj name="Equation" r:id="rId9" imgW="9017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9596" y="3611900"/>
                        <a:ext cx="2300288"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5" name="Object 11"/>
          <p:cNvGraphicFramePr>
            <a:graphicFrameLocks noChangeAspect="1"/>
          </p:cNvGraphicFramePr>
          <p:nvPr/>
        </p:nvGraphicFramePr>
        <p:xfrm>
          <a:off x="3666122" y="4457740"/>
          <a:ext cx="1038225" cy="323850"/>
        </p:xfrm>
        <a:graphic>
          <a:graphicData uri="http://schemas.openxmlformats.org/presentationml/2006/ole">
            <mc:AlternateContent xmlns:mc="http://schemas.openxmlformats.org/markup-compatibility/2006">
              <mc:Choice xmlns:v="urn:schemas-microsoft-com:vml" Requires="v">
                <p:oleObj spid="_x0000_s27669" name="Equation" r:id="rId11" imgW="406400" imgH="127000" progId="Equation.3">
                  <p:embed/>
                </p:oleObj>
              </mc:Choice>
              <mc:Fallback>
                <p:oleObj name="Equation" r:id="rId11" imgW="406400" imgH="1270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66122" y="4457740"/>
                        <a:ext cx="1038225"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5" name="Object 7"/>
          <p:cNvGraphicFramePr>
            <a:graphicFrameLocks noChangeAspect="1"/>
          </p:cNvGraphicFramePr>
          <p:nvPr/>
        </p:nvGraphicFramePr>
        <p:xfrm>
          <a:off x="2960788" y="1299627"/>
          <a:ext cx="1612900" cy="350837"/>
        </p:xfrm>
        <a:graphic>
          <a:graphicData uri="http://schemas.openxmlformats.org/presentationml/2006/ole">
            <mc:AlternateContent xmlns:mc="http://schemas.openxmlformats.org/markup-compatibility/2006">
              <mc:Choice xmlns:v="urn:schemas-microsoft-com:vml" Requires="v">
                <p:oleObj spid="_x0000_s27670" name="Equation" r:id="rId13" imgW="812800" imgH="177800" progId="Equation.3">
                  <p:embed/>
                </p:oleObj>
              </mc:Choice>
              <mc:Fallback>
                <p:oleObj name="Equation" r:id="rId13" imgW="812800" imgH="1778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60788" y="1299627"/>
                        <a:ext cx="161290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6" name="Object 8"/>
          <p:cNvGraphicFramePr>
            <a:graphicFrameLocks noChangeAspect="1"/>
          </p:cNvGraphicFramePr>
          <p:nvPr/>
        </p:nvGraphicFramePr>
        <p:xfrm>
          <a:off x="5847415" y="1222117"/>
          <a:ext cx="1235075" cy="500063"/>
        </p:xfrm>
        <a:graphic>
          <a:graphicData uri="http://schemas.openxmlformats.org/presentationml/2006/ole">
            <mc:AlternateContent xmlns:mc="http://schemas.openxmlformats.org/markup-compatibility/2006">
              <mc:Choice xmlns:v="urn:schemas-microsoft-com:vml" Requires="v">
                <p:oleObj spid="_x0000_s27671" name="Equation" r:id="rId15" imgW="622300" imgH="254000" progId="Equation.3">
                  <p:embed/>
                </p:oleObj>
              </mc:Choice>
              <mc:Fallback>
                <p:oleObj name="Equation" r:id="rId15" imgW="622300" imgH="25400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47415" y="1222117"/>
                        <a:ext cx="1235075"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6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6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3706</TotalTime>
  <Words>2215</Words>
  <Application>Microsoft Macintosh PowerPoint</Application>
  <PresentationFormat>On-screen Show (4:3)</PresentationFormat>
  <Paragraphs>280</Paragraphs>
  <Slides>36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1_Office Theme</vt:lpstr>
      <vt:lpstr>Equation</vt:lpstr>
      <vt:lpstr>Lectures 4a,4b: Exponential &amp; Logarithmic Functions</vt:lpstr>
      <vt:lpstr>PowerPoint Presentation</vt:lpstr>
      <vt:lpstr>The Key Idea</vt:lpstr>
      <vt:lpstr>Exponential Functions</vt:lpstr>
      <vt:lpstr>Laws of Exponents</vt:lpstr>
      <vt:lpstr>Logarithmic Functions</vt:lpstr>
      <vt:lpstr>Laws of Logarithms</vt:lpstr>
      <vt:lpstr>Example 4.1</vt:lpstr>
      <vt:lpstr>Example 4.2</vt:lpstr>
      <vt:lpstr>Example 4.3</vt:lpstr>
      <vt:lpstr>Half-Life &amp; Doubling Time</vt:lpstr>
      <vt:lpstr>Example 4.4</vt:lpstr>
      <vt:lpstr>Example 4.4</vt:lpstr>
      <vt:lpstr>Example 4.4</vt:lpstr>
      <vt:lpstr>Example 4.5</vt:lpstr>
      <vt:lpstr>Example 4.5 </vt:lpstr>
      <vt:lpstr>Example 4.5 </vt:lpstr>
      <vt:lpstr>Example 4.5 </vt:lpstr>
      <vt:lpstr> Introduction</vt:lpstr>
      <vt:lpstr> Example 4.8 (Elephants)</vt:lpstr>
      <vt:lpstr> Example 4.8 (Elephants)</vt:lpstr>
      <vt:lpstr>Overview</vt:lpstr>
      <vt:lpstr>Rewriting Equations</vt:lpstr>
      <vt:lpstr>Rewriting Equations</vt:lpstr>
      <vt:lpstr>Rewriting Equations</vt:lpstr>
      <vt:lpstr>Rescaling Data</vt:lpstr>
      <vt:lpstr>Example 4.9 (Algae Growth)</vt:lpstr>
      <vt:lpstr>Example 4.9 (Algae Growth)</vt:lpstr>
      <vt:lpstr>Example 4.11 (Mutation Rates)</vt:lpstr>
      <vt:lpstr>Example 4.11 (Mutation Rates)</vt:lpstr>
      <vt:lpstr>Example 4.11 (Mutation Rates)</vt:lpstr>
      <vt:lpstr>Example 4.11 (Mutation Rates)</vt:lpstr>
      <vt:lpstr>Example 4.11 (Mutation Rates)</vt:lpstr>
      <vt:lpstr>Example 4.11 (Mutation Rates)</vt:lpstr>
      <vt:lpstr>Example 4.11 (Mutation Rates)</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 Bivariate Data &amp; Linear Regression</dc:title>
  <dc:creator>Jason Bintz</dc:creator>
  <cp:lastModifiedBy>Jason</cp:lastModifiedBy>
  <cp:revision>77</cp:revision>
  <dcterms:created xsi:type="dcterms:W3CDTF">2013-01-31T13:44:38Z</dcterms:created>
  <dcterms:modified xsi:type="dcterms:W3CDTF">2014-01-21T13:39:16Z</dcterms:modified>
</cp:coreProperties>
</file>